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1" r:id="rId3"/>
    <p:sldId id="276" r:id="rId4"/>
    <p:sldId id="265" r:id="rId5"/>
    <p:sldId id="266" r:id="rId6"/>
    <p:sldId id="270" r:id="rId7"/>
    <p:sldId id="268" r:id="rId8"/>
    <p:sldId id="271" r:id="rId9"/>
    <p:sldId id="269" r:id="rId10"/>
    <p:sldId id="274"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D5D000"/>
    <a:srgbClr val="FF99FF"/>
    <a:srgbClr val="FFFFCC"/>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4" y="-91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7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B5BE35E-3C4F-4A72-A21E-C36AD239F427}" type="datetimeFigureOut">
              <a:rPr kumimoji="1" lang="ja-JP" altLang="en-US" smtClean="0"/>
              <a:pPr/>
              <a:t>2014/12/6</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9A1229-07A1-4D1A-9A87-08D8B6A9777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B7DE71-B05C-4370-8479-9FB87CAC61B2}" type="datetimeFigureOut">
              <a:rPr kumimoji="1" lang="ja-JP" altLang="en-US" smtClean="0"/>
              <a:pPr/>
              <a:t>2014/12/6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A0D29B-C468-444C-9A14-1F1255BD60D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E4EA7BA-9BC5-44AD-9FD7-FEA26C03159D}" type="datetime1">
              <a:rPr kumimoji="1" lang="ja-JP" altLang="en-US" smtClean="0"/>
              <a:pPr/>
              <a:t>2014/12/6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F6B40B2-D6E5-411A-974E-D1D1500CB86B}" type="datetime1">
              <a:rPr kumimoji="1" lang="ja-JP" altLang="en-US" smtClean="0"/>
              <a:pPr/>
              <a:t>2014/12/6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288C721-4C59-402F-B740-6E22E49C4334}" type="datetime1">
              <a:rPr kumimoji="1" lang="ja-JP" altLang="en-US" smtClean="0"/>
              <a:pPr/>
              <a:t>2014/12/6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3663CDF-A711-4C9C-93F5-55E45365C9C1}" type="datetime1">
              <a:rPr kumimoji="1" lang="ja-JP" altLang="en-US" smtClean="0"/>
              <a:pPr/>
              <a:t>2014/12/6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9800008-CB3C-4CF9-81C6-12A9DFC20341}" type="datetime1">
              <a:rPr kumimoji="1" lang="ja-JP" altLang="en-US" smtClean="0"/>
              <a:pPr/>
              <a:t>2014/12/6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55DB92B-3AEB-460E-AB35-8913F323BA9D}" type="datetime1">
              <a:rPr kumimoji="1" lang="ja-JP" altLang="en-US" smtClean="0"/>
              <a:pPr/>
              <a:t>2014/12/6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97B404D-EEDA-4045-A945-93660A958F28}" type="datetime1">
              <a:rPr kumimoji="1" lang="ja-JP" altLang="en-US" smtClean="0"/>
              <a:pPr/>
              <a:t>2014/12/6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A99E198-1743-4886-A777-C335A6CD593E}" type="datetime1">
              <a:rPr kumimoji="1" lang="ja-JP" altLang="en-US" smtClean="0"/>
              <a:pPr/>
              <a:t>2014/12/6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C952034-9CAA-412C-BA1A-682ADDDCF12A}" type="datetime1">
              <a:rPr kumimoji="1" lang="ja-JP" altLang="en-US" smtClean="0"/>
              <a:pPr/>
              <a:t>2014/12/6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A4A6226-8ABC-4626-963A-3802F089ACAF}" type="datetime1">
              <a:rPr kumimoji="1" lang="ja-JP" altLang="en-US" smtClean="0"/>
              <a:pPr/>
              <a:t>2014/12/6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9375CBB-0368-4B46-B082-865B3B11D965}" type="datetime1">
              <a:rPr kumimoji="1" lang="ja-JP" altLang="en-US" smtClean="0"/>
              <a:pPr/>
              <a:t>2014/12/6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903086E-CEFA-4C67-BFD5-3DEF787DE8A9}" type="slidenum">
              <a:rPr kumimoji="1" lang="ja-JP" altLang="en-US" smtClean="0"/>
              <a:pPr/>
              <a:t>&lt;#&gt;</a:t>
            </a:fld>
            <a:endParaRPr kumimoji="1" lang="ja-JP" alt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28204-96C6-4AEF-8DE3-80533135E719}" type="datetime1">
              <a:rPr kumimoji="1" lang="ja-JP" altLang="en-US" smtClean="0"/>
              <a:pPr/>
              <a:t>2014/12/6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03086E-CEFA-4C67-BFD5-3DEF787DE8A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2132856"/>
            <a:ext cx="7772400" cy="1470025"/>
          </a:xfrm>
        </p:spPr>
        <p:txBody>
          <a:bodyPr/>
          <a:lstStyle/>
          <a:p>
            <a:r>
              <a:rPr kumimoji="1" lang="ja-JP" altLang="en-US" dirty="0" smtClean="0"/>
              <a:t>在宅向け・介護用小型リフト</a:t>
            </a:r>
            <a:endParaRPr kumimoji="1" lang="ja-JP" altLang="en-US" dirty="0"/>
          </a:p>
        </p:txBody>
      </p:sp>
      <p:sp>
        <p:nvSpPr>
          <p:cNvPr id="3" name="サブタイトル 2"/>
          <p:cNvSpPr>
            <a:spLocks noGrp="1"/>
          </p:cNvSpPr>
          <p:nvPr>
            <p:ph type="subTitle" idx="1"/>
          </p:nvPr>
        </p:nvSpPr>
        <p:spPr>
          <a:xfrm>
            <a:off x="2339752" y="4293096"/>
            <a:ext cx="4392488" cy="1656184"/>
          </a:xfrm>
        </p:spPr>
        <p:txBody>
          <a:bodyPr>
            <a:normAutofit lnSpcReduction="10000"/>
          </a:bodyPr>
          <a:lstStyle/>
          <a:p>
            <a:r>
              <a:rPr kumimoji="1" lang="ja-JP" altLang="en-US" sz="3500" dirty="0" smtClean="0">
                <a:solidFill>
                  <a:schemeClr val="tx1">
                    <a:lumMod val="65000"/>
                    <a:lumOff val="35000"/>
                  </a:schemeClr>
                </a:solidFill>
              </a:rPr>
              <a:t>  平成</a:t>
            </a:r>
            <a:r>
              <a:rPr kumimoji="1" lang="en-US" altLang="ja-JP" sz="3500" dirty="0" smtClean="0">
                <a:solidFill>
                  <a:schemeClr val="tx1">
                    <a:lumMod val="65000"/>
                    <a:lumOff val="35000"/>
                  </a:schemeClr>
                </a:solidFill>
              </a:rPr>
              <a:t>26</a:t>
            </a:r>
            <a:r>
              <a:rPr kumimoji="1" lang="ja-JP" altLang="en-US" sz="3500" dirty="0" smtClean="0">
                <a:solidFill>
                  <a:schemeClr val="tx1">
                    <a:lumMod val="65000"/>
                    <a:lumOff val="35000"/>
                  </a:schemeClr>
                </a:solidFill>
              </a:rPr>
              <a:t>年</a:t>
            </a:r>
            <a:r>
              <a:rPr kumimoji="1" lang="en-US" altLang="ja-JP" sz="3500" dirty="0" smtClean="0">
                <a:solidFill>
                  <a:schemeClr val="tx1">
                    <a:lumMod val="65000"/>
                    <a:lumOff val="35000"/>
                  </a:schemeClr>
                </a:solidFill>
              </a:rPr>
              <a:t>11</a:t>
            </a:r>
            <a:r>
              <a:rPr kumimoji="1" lang="ja-JP" altLang="en-US" sz="3500" dirty="0" smtClean="0">
                <a:solidFill>
                  <a:schemeClr val="tx1">
                    <a:lumMod val="65000"/>
                    <a:lumOff val="35000"/>
                  </a:schemeClr>
                </a:solidFill>
              </a:rPr>
              <a:t>月</a:t>
            </a:r>
            <a:r>
              <a:rPr kumimoji="1" lang="en-US" altLang="ja-JP" sz="3500" dirty="0" smtClean="0">
                <a:solidFill>
                  <a:schemeClr val="tx1">
                    <a:lumMod val="65000"/>
                    <a:lumOff val="35000"/>
                  </a:schemeClr>
                </a:solidFill>
              </a:rPr>
              <a:t>20</a:t>
            </a:r>
            <a:r>
              <a:rPr kumimoji="1" lang="ja-JP" altLang="en-US" sz="3500" dirty="0" smtClean="0">
                <a:solidFill>
                  <a:schemeClr val="tx1">
                    <a:lumMod val="65000"/>
                    <a:lumOff val="35000"/>
                  </a:schemeClr>
                </a:solidFill>
              </a:rPr>
              <a:t>日</a:t>
            </a:r>
            <a:endParaRPr kumimoji="1" lang="en-US" altLang="ja-JP" sz="3500" dirty="0" smtClean="0">
              <a:solidFill>
                <a:schemeClr val="tx1">
                  <a:lumMod val="65000"/>
                  <a:lumOff val="35000"/>
                </a:schemeClr>
              </a:solidFill>
            </a:endParaRPr>
          </a:p>
          <a:p>
            <a:r>
              <a:rPr lang="ja-JP" altLang="en-US" sz="3500" dirty="0" smtClean="0">
                <a:solidFill>
                  <a:schemeClr val="tx1">
                    <a:lumMod val="65000"/>
                    <a:lumOff val="35000"/>
                  </a:schemeClr>
                </a:solidFill>
              </a:rPr>
              <a:t>　　　株式会社ミハマ</a:t>
            </a:r>
            <a:endParaRPr lang="en-US" altLang="ja-JP" sz="3500" dirty="0" smtClean="0">
              <a:solidFill>
                <a:schemeClr val="tx1">
                  <a:lumMod val="65000"/>
                  <a:lumOff val="35000"/>
                </a:schemeClr>
              </a:solidFill>
            </a:endParaRPr>
          </a:p>
          <a:p>
            <a:r>
              <a:rPr kumimoji="1" lang="ja-JP" altLang="en-US" sz="2800" dirty="0" smtClean="0">
                <a:solidFill>
                  <a:schemeClr val="tx1">
                    <a:lumMod val="65000"/>
                    <a:lumOff val="35000"/>
                  </a:schemeClr>
                </a:solidFill>
              </a:rPr>
              <a:t>　　　</a:t>
            </a:r>
            <a:endParaRPr kumimoji="1" lang="ja-JP" altLang="en-US" sz="2800" dirty="0">
              <a:solidFill>
                <a:schemeClr val="tx1">
                  <a:lumMod val="65000"/>
                  <a:lumOff val="35000"/>
                </a:schemeClr>
              </a:solidFill>
            </a:endParaRPr>
          </a:p>
        </p:txBody>
      </p:sp>
      <p:sp>
        <p:nvSpPr>
          <p:cNvPr id="4" name="スライド番号プレースホルダ 3"/>
          <p:cNvSpPr>
            <a:spLocks noGrp="1"/>
          </p:cNvSpPr>
          <p:nvPr>
            <p:ph type="sldNum" sz="quarter" idx="12"/>
          </p:nvPr>
        </p:nvSpPr>
        <p:spPr/>
        <p:txBody>
          <a:bodyPr/>
          <a:lstStyle/>
          <a:p>
            <a:fld id="{D903086E-CEFA-4C67-BFD5-3DEF787DE8A9}" type="slidenum">
              <a:rPr kumimoji="1" lang="ja-JP" altLang="en-US" smtClean="0"/>
              <a:pPr/>
              <a:t>1</a:t>
            </a:fld>
            <a:endParaRPr kumimoji="1" lang="ja-JP" altLang="en-US" dirty="0"/>
          </a:p>
        </p:txBody>
      </p:sp>
      <p:pic>
        <p:nvPicPr>
          <p:cNvPr id="1026" name="Picture 2"/>
          <p:cNvPicPr>
            <a:picLocks noChangeAspect="1" noChangeArrowheads="1"/>
          </p:cNvPicPr>
          <p:nvPr/>
        </p:nvPicPr>
        <p:blipFill>
          <a:blip r:embed="rId2" cstate="print"/>
          <a:srcRect/>
          <a:stretch>
            <a:fillRect/>
          </a:stretch>
        </p:blipFill>
        <p:spPr bwMode="auto">
          <a:xfrm>
            <a:off x="2987824" y="4869160"/>
            <a:ext cx="505180" cy="4509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115616" y="1772816"/>
            <a:ext cx="7139136" cy="1080120"/>
          </a:xfrm>
          <a:ln>
            <a:solidFill>
              <a:srgbClr val="FFC000"/>
            </a:solidFill>
          </a:ln>
          <a:effectLst>
            <a:outerShdw blurRad="50800" dist="38100" algn="l" rotWithShape="0">
              <a:prstClr val="black">
                <a:alpha val="40000"/>
              </a:prstClr>
            </a:outerShdw>
          </a:effectLst>
        </p:spPr>
        <p:txBody>
          <a:bodyPr>
            <a:normAutofit/>
          </a:bodyPr>
          <a:lstStyle/>
          <a:p>
            <a:pPr>
              <a:buNone/>
            </a:pPr>
            <a:r>
              <a:rPr kumimoji="1" lang="ja-JP" altLang="en-US" sz="4800" dirty="0" smtClean="0">
                <a:solidFill>
                  <a:schemeClr val="accent1">
                    <a:lumMod val="50000"/>
                  </a:schemeClr>
                </a:solidFill>
              </a:rPr>
              <a:t>ご清聴有難うございました</a:t>
            </a:r>
            <a:endParaRPr kumimoji="1" lang="ja-JP" altLang="en-US" sz="4800" dirty="0">
              <a:solidFill>
                <a:schemeClr val="accent1">
                  <a:lumMod val="50000"/>
                </a:schemeClr>
              </a:solidFill>
            </a:endParaRPr>
          </a:p>
        </p:txBody>
      </p:sp>
      <p:sp>
        <p:nvSpPr>
          <p:cNvPr id="4" name="スライド番号プレースホルダ 3"/>
          <p:cNvSpPr>
            <a:spLocks noGrp="1"/>
          </p:cNvSpPr>
          <p:nvPr>
            <p:ph type="sldNum" sz="quarter" idx="12"/>
          </p:nvPr>
        </p:nvSpPr>
        <p:spPr/>
        <p:txBody>
          <a:bodyPr/>
          <a:lstStyle/>
          <a:p>
            <a:fld id="{D903086E-CEFA-4C67-BFD5-3DEF787DE8A9}" type="slidenum">
              <a:rPr kumimoji="1" lang="ja-JP" altLang="en-US" smtClean="0"/>
              <a:pPr/>
              <a:t>10</a:t>
            </a:fld>
            <a:endParaRPr kumimoji="1" lang="ja-JP" altLang="en-US"/>
          </a:p>
        </p:txBody>
      </p:sp>
      <p:pic>
        <p:nvPicPr>
          <p:cNvPr id="2050" name="Picture 2" descr="C:\Users\437us5238\Desktop\ミハマ全般\osanpo_pet.jpg"/>
          <p:cNvPicPr>
            <a:picLocks noChangeAspect="1" noChangeArrowheads="1"/>
          </p:cNvPicPr>
          <p:nvPr/>
        </p:nvPicPr>
        <p:blipFill>
          <a:blip r:embed="rId2" cstate="print"/>
          <a:srcRect/>
          <a:stretch>
            <a:fillRect/>
          </a:stretch>
        </p:blipFill>
        <p:spPr bwMode="auto">
          <a:xfrm rot="20820032">
            <a:off x="5233338" y="4017502"/>
            <a:ext cx="2868087" cy="1725185"/>
          </a:xfrm>
          <a:prstGeom prst="rect">
            <a:avLst/>
          </a:prstGeom>
          <a:solidFill>
            <a:srgbClr val="FF99FF"/>
          </a:solidFill>
          <a:ln>
            <a:noFill/>
          </a:ln>
        </p:spPr>
        <p:style>
          <a:lnRef idx="1">
            <a:schemeClr val="accent6"/>
          </a:lnRef>
          <a:fillRef idx="2">
            <a:schemeClr val="accent6"/>
          </a:fillRef>
          <a:effectRef idx="1">
            <a:schemeClr val="accent6"/>
          </a:effectRef>
          <a:fontRef idx="minor">
            <a:schemeClr val="dk1"/>
          </a:fontRef>
        </p:style>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6"/>
            <a:ext cx="7772400" cy="1470025"/>
          </a:xfrm>
        </p:spPr>
        <p:txBody>
          <a:bodyPr>
            <a:normAutofit/>
          </a:bodyPr>
          <a:lstStyle/>
          <a:p>
            <a:r>
              <a:rPr kumimoji="1" lang="ja-JP" altLang="en-US" sz="3600" dirty="0" smtClean="0"/>
              <a:t>目的</a:t>
            </a:r>
            <a:endParaRPr kumimoji="1" lang="ja-JP" altLang="en-US" sz="3600" dirty="0"/>
          </a:p>
        </p:txBody>
      </p:sp>
      <p:sp>
        <p:nvSpPr>
          <p:cNvPr id="3" name="サブタイトル 2"/>
          <p:cNvSpPr>
            <a:spLocks noGrp="1"/>
          </p:cNvSpPr>
          <p:nvPr>
            <p:ph type="subTitle" idx="1"/>
          </p:nvPr>
        </p:nvSpPr>
        <p:spPr>
          <a:xfrm>
            <a:off x="683568" y="1628800"/>
            <a:ext cx="7632848" cy="1728192"/>
          </a:xfrm>
        </p:spPr>
        <p:txBody>
          <a:bodyPr>
            <a:normAutofit/>
          </a:bodyPr>
          <a:lstStyle/>
          <a:p>
            <a:pPr algn="l"/>
            <a:r>
              <a:rPr kumimoji="1" lang="ja-JP" altLang="en-US" sz="2800" dirty="0" smtClean="0">
                <a:solidFill>
                  <a:schemeClr val="tx1"/>
                </a:solidFill>
              </a:rPr>
              <a:t>日本の家屋では、床座の生活が続いていま</a:t>
            </a:r>
            <a:r>
              <a:rPr lang="ja-JP" altLang="en-US" sz="2800" dirty="0" smtClean="0">
                <a:solidFill>
                  <a:schemeClr val="tx1"/>
                </a:solidFill>
              </a:rPr>
              <a:t>す</a:t>
            </a:r>
            <a:endParaRPr kumimoji="1" lang="ja-JP" altLang="en-US" sz="2800" dirty="0" smtClean="0">
              <a:solidFill>
                <a:schemeClr val="tx1"/>
              </a:solidFill>
            </a:endParaRPr>
          </a:p>
          <a:p>
            <a:pPr algn="l"/>
            <a:r>
              <a:rPr lang="ja-JP" altLang="en-US" sz="2800" dirty="0" smtClean="0">
                <a:solidFill>
                  <a:schemeClr val="accent6">
                    <a:lumMod val="75000"/>
                  </a:schemeClr>
                </a:solidFill>
              </a:rPr>
              <a:t>高齢や</a:t>
            </a:r>
            <a:r>
              <a:rPr lang="ja-JP" altLang="en-US" sz="2800" dirty="0" err="1" smtClean="0">
                <a:solidFill>
                  <a:schemeClr val="accent6">
                    <a:lumMod val="75000"/>
                  </a:schemeClr>
                </a:solidFill>
              </a:rPr>
              <a:t>障がい</a:t>
            </a:r>
            <a:r>
              <a:rPr lang="ja-JP" altLang="en-US" sz="2800" dirty="0" smtClean="0">
                <a:solidFill>
                  <a:schemeClr val="accent6">
                    <a:lumMod val="75000"/>
                  </a:schemeClr>
                </a:solidFill>
              </a:rPr>
              <a:t>などで立ち上がりが困難になった時に、これらの</a:t>
            </a:r>
            <a:r>
              <a:rPr kumimoji="1" lang="ja-JP" altLang="en-US" sz="2800" dirty="0" smtClean="0">
                <a:solidFill>
                  <a:schemeClr val="accent6">
                    <a:lumMod val="75000"/>
                  </a:schemeClr>
                </a:solidFill>
              </a:rPr>
              <a:t>移動</a:t>
            </a:r>
            <a:r>
              <a:rPr kumimoji="1" lang="ja-JP" altLang="en-US" sz="2800" dirty="0" smtClean="0">
                <a:solidFill>
                  <a:schemeClr val="accent6">
                    <a:lumMod val="75000"/>
                  </a:schemeClr>
                </a:solidFill>
              </a:rPr>
              <a:t>を介護機器が支援</a:t>
            </a:r>
            <a:r>
              <a:rPr kumimoji="1" lang="ja-JP" altLang="en-US" sz="2800" dirty="0" smtClean="0">
                <a:solidFill>
                  <a:schemeClr val="accent6">
                    <a:lumMod val="75000"/>
                  </a:schemeClr>
                </a:solidFill>
              </a:rPr>
              <a:t>します</a:t>
            </a:r>
            <a:endParaRPr kumimoji="1" lang="en-US" altLang="ja-JP" sz="2800" dirty="0" smtClean="0">
              <a:solidFill>
                <a:schemeClr val="accent6">
                  <a:lumMod val="75000"/>
                </a:schemeClr>
              </a:solidFill>
            </a:endParaRPr>
          </a:p>
          <a:p>
            <a:pPr algn="l"/>
            <a:endParaRPr lang="en-US" altLang="ja-JP" sz="2800" dirty="0" smtClean="0">
              <a:solidFill>
                <a:schemeClr val="tx1"/>
              </a:solidFill>
            </a:endParaRPr>
          </a:p>
        </p:txBody>
      </p:sp>
      <p:sp>
        <p:nvSpPr>
          <p:cNvPr id="16" name="スライド番号プレースホルダ 15"/>
          <p:cNvSpPr>
            <a:spLocks noGrp="1"/>
          </p:cNvSpPr>
          <p:nvPr>
            <p:ph type="sldNum" sz="quarter" idx="12"/>
          </p:nvPr>
        </p:nvSpPr>
        <p:spPr/>
        <p:txBody>
          <a:bodyPr/>
          <a:lstStyle/>
          <a:p>
            <a:fld id="{D903086E-CEFA-4C67-BFD5-3DEF787DE8A9}" type="slidenum">
              <a:rPr kumimoji="1" lang="ja-JP" altLang="en-US" smtClean="0"/>
              <a:pPr/>
              <a:t>2</a:t>
            </a:fld>
            <a:endParaRPr kumimoji="1" lang="ja-JP" altLang="en-US" dirty="0"/>
          </a:p>
        </p:txBody>
      </p:sp>
      <p:grpSp>
        <p:nvGrpSpPr>
          <p:cNvPr id="31" name="グループ化 30"/>
          <p:cNvGrpSpPr/>
          <p:nvPr/>
        </p:nvGrpSpPr>
        <p:grpSpPr>
          <a:xfrm>
            <a:off x="1763688" y="3429000"/>
            <a:ext cx="5616624" cy="2376144"/>
            <a:chOff x="1763688" y="2420888"/>
            <a:chExt cx="5616624" cy="3384256"/>
          </a:xfrm>
        </p:grpSpPr>
        <p:pic>
          <p:nvPicPr>
            <p:cNvPr id="1026" name="Picture 2" descr="C:\Users\437us5238\Desktop\toilet.gif"/>
            <p:cNvPicPr>
              <a:picLocks noChangeAspect="1" noChangeArrowheads="1"/>
            </p:cNvPicPr>
            <p:nvPr/>
          </p:nvPicPr>
          <p:blipFill>
            <a:blip r:embed="rId2" cstate="print">
              <a:lum bright="-20000" contrast="40000"/>
            </a:blip>
            <a:srcRect l="26669" t="20002" r="26659" b="19991"/>
            <a:stretch>
              <a:fillRect/>
            </a:stretch>
          </p:blipFill>
          <p:spPr bwMode="auto">
            <a:xfrm>
              <a:off x="1907704" y="2420888"/>
              <a:ext cx="1368152" cy="1759053"/>
            </a:xfrm>
            <a:prstGeom prst="rect">
              <a:avLst/>
            </a:prstGeom>
            <a:noFill/>
          </p:spPr>
        </p:pic>
        <p:pic>
          <p:nvPicPr>
            <p:cNvPr id="1027" name="Picture 3" descr="C:\Users\437us5238\Desktop\l_06.gif"/>
            <p:cNvPicPr>
              <a:picLocks noChangeAspect="1" noChangeArrowheads="1"/>
            </p:cNvPicPr>
            <p:nvPr/>
          </p:nvPicPr>
          <p:blipFill>
            <a:blip r:embed="rId3" cstate="print">
              <a:lum bright="-20000" contrast="40000"/>
            </a:blip>
            <a:srcRect l="19782" t="16477" r="15211" b="16849"/>
            <a:stretch>
              <a:fillRect/>
            </a:stretch>
          </p:blipFill>
          <p:spPr bwMode="auto">
            <a:xfrm>
              <a:off x="5796136" y="4586547"/>
              <a:ext cx="1584176" cy="1218597"/>
            </a:xfrm>
            <a:prstGeom prst="rect">
              <a:avLst/>
            </a:prstGeom>
            <a:noFill/>
          </p:spPr>
        </p:pic>
        <p:pic>
          <p:nvPicPr>
            <p:cNvPr id="1028" name="Picture 4" descr="C:\Users\437us5238\Desktop\kurumaisur3.gif"/>
            <p:cNvPicPr>
              <a:picLocks noChangeAspect="1" noChangeArrowheads="1"/>
            </p:cNvPicPr>
            <p:nvPr/>
          </p:nvPicPr>
          <p:blipFill>
            <a:blip r:embed="rId4" cstate="print">
              <a:lum bright="-20000" contrast="40000"/>
            </a:blip>
            <a:srcRect/>
            <a:stretch>
              <a:fillRect/>
            </a:stretch>
          </p:blipFill>
          <p:spPr bwMode="auto">
            <a:xfrm>
              <a:off x="5724128" y="2492896"/>
              <a:ext cx="1484549" cy="1336096"/>
            </a:xfrm>
            <a:prstGeom prst="rect">
              <a:avLst/>
            </a:prstGeom>
            <a:noFill/>
          </p:spPr>
        </p:pic>
        <p:pic>
          <p:nvPicPr>
            <p:cNvPr id="1029" name="Picture 5" descr="C:\Users\437us5238\Desktop\desk2.jpg"/>
            <p:cNvPicPr>
              <a:picLocks noChangeAspect="1" noChangeArrowheads="1"/>
            </p:cNvPicPr>
            <p:nvPr/>
          </p:nvPicPr>
          <p:blipFill>
            <a:blip r:embed="rId5" cstate="print">
              <a:lum bright="-20000" contrast="40000"/>
            </a:blip>
            <a:srcRect t="10076"/>
            <a:stretch>
              <a:fillRect/>
            </a:stretch>
          </p:blipFill>
          <p:spPr bwMode="auto">
            <a:xfrm>
              <a:off x="1763688" y="4653136"/>
              <a:ext cx="1651390" cy="1080000"/>
            </a:xfrm>
            <a:prstGeom prst="rect">
              <a:avLst/>
            </a:prstGeom>
            <a:noFill/>
          </p:spPr>
        </p:pic>
        <p:grpSp>
          <p:nvGrpSpPr>
            <p:cNvPr id="30" name="グループ化 29"/>
            <p:cNvGrpSpPr/>
            <p:nvPr/>
          </p:nvGrpSpPr>
          <p:grpSpPr>
            <a:xfrm>
              <a:off x="3347864" y="3501008"/>
              <a:ext cx="2304256" cy="1440160"/>
              <a:chOff x="3347864" y="3501008"/>
              <a:chExt cx="2304256" cy="1440160"/>
            </a:xfrm>
          </p:grpSpPr>
          <p:cxnSp>
            <p:nvCxnSpPr>
              <p:cNvPr id="18" name="直線矢印コネクタ 17"/>
              <p:cNvCxnSpPr/>
              <p:nvPr/>
            </p:nvCxnSpPr>
            <p:spPr>
              <a:xfrm>
                <a:off x="5004048" y="4581128"/>
                <a:ext cx="648072" cy="36004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5004048" y="3501008"/>
                <a:ext cx="648072"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a:off x="3419872" y="4581128"/>
                <a:ext cx="576064" cy="360040"/>
              </a:xfrm>
              <a:prstGeom prst="straightConnector1">
                <a:avLst/>
              </a:prstGeom>
              <a:ln w="57150">
                <a:solidFill>
                  <a:srgbClr val="D5D00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flipV="1">
                <a:off x="3347864" y="3573016"/>
                <a:ext cx="648072" cy="288032"/>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pic>
        <p:nvPicPr>
          <p:cNvPr id="17" name="Picture 2" descr="介護疲れのイラスト"/>
          <p:cNvPicPr>
            <a:picLocks noChangeAspect="1" noChangeArrowheads="1"/>
          </p:cNvPicPr>
          <p:nvPr/>
        </p:nvPicPr>
        <p:blipFill>
          <a:blip r:embed="rId6" cstate="print"/>
          <a:srcRect/>
          <a:stretch>
            <a:fillRect/>
          </a:stretch>
        </p:blipFill>
        <p:spPr bwMode="auto">
          <a:xfrm>
            <a:off x="3923928" y="4149080"/>
            <a:ext cx="1125125" cy="1080120"/>
          </a:xfrm>
          <a:prstGeom prst="rect">
            <a:avLst/>
          </a:prstGeom>
          <a:noFill/>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6"/>
            <a:ext cx="7772400" cy="1470025"/>
          </a:xfrm>
        </p:spPr>
        <p:txBody>
          <a:bodyPr>
            <a:normAutofit/>
          </a:bodyPr>
          <a:lstStyle/>
          <a:p>
            <a:r>
              <a:rPr kumimoji="1" lang="ja-JP" altLang="en-US" sz="3600" dirty="0" smtClean="0"/>
              <a:t>本製品の特徴</a:t>
            </a:r>
            <a:endParaRPr kumimoji="1" lang="ja-JP" altLang="en-US" sz="3600" dirty="0"/>
          </a:p>
        </p:txBody>
      </p:sp>
      <p:sp>
        <p:nvSpPr>
          <p:cNvPr id="3" name="サブタイトル 2"/>
          <p:cNvSpPr>
            <a:spLocks noGrp="1"/>
          </p:cNvSpPr>
          <p:nvPr>
            <p:ph type="subTitle" idx="1"/>
          </p:nvPr>
        </p:nvSpPr>
        <p:spPr>
          <a:xfrm>
            <a:off x="1619672" y="3757682"/>
            <a:ext cx="6624736" cy="1399510"/>
          </a:xfrm>
        </p:spPr>
        <p:txBody>
          <a:bodyPr>
            <a:normAutofit/>
          </a:bodyPr>
          <a:lstStyle/>
          <a:p>
            <a:pPr lvl="0" algn="l"/>
            <a:r>
              <a:rPr lang="ja-JP" altLang="en-US" sz="2400" dirty="0" smtClean="0">
                <a:solidFill>
                  <a:schemeClr val="tx1"/>
                </a:solidFill>
              </a:rPr>
              <a:t>●</a:t>
            </a:r>
            <a:r>
              <a:rPr lang="ja-JP" altLang="en-US" sz="2400" b="1" dirty="0" smtClean="0">
                <a:solidFill>
                  <a:schemeClr val="tx1"/>
                </a:solidFill>
              </a:rPr>
              <a:t>寝た状態の姿勢を維持して抱き上げ・移動できるストレッチャー機能で座位姿勢が保てない方に配慮する必要があります。</a:t>
            </a:r>
          </a:p>
          <a:p>
            <a:pPr algn="l"/>
            <a:endParaRPr lang="ja-JP" altLang="en-US" sz="2400" dirty="0" smtClean="0">
              <a:solidFill>
                <a:schemeClr val="tx1"/>
              </a:solidFill>
            </a:endParaRPr>
          </a:p>
        </p:txBody>
      </p:sp>
      <p:sp>
        <p:nvSpPr>
          <p:cNvPr id="16" name="サブタイトル 2"/>
          <p:cNvSpPr txBox="1">
            <a:spLocks/>
          </p:cNvSpPr>
          <p:nvPr/>
        </p:nvSpPr>
        <p:spPr>
          <a:xfrm>
            <a:off x="467544" y="1556792"/>
            <a:ext cx="8136904" cy="72008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3600" b="0" i="0" strike="noStrike" kern="1200" cap="none" spc="0" normalizeH="0" baseline="0" noProof="0" dirty="0" smtClean="0">
                <a:ln>
                  <a:noFill/>
                </a:ln>
                <a:solidFill>
                  <a:srgbClr val="C00000"/>
                </a:solidFill>
                <a:effectLst/>
                <a:uLnTx/>
                <a:uFillTx/>
                <a:latin typeface="+mn-lt"/>
                <a:ea typeface="+mn-ea"/>
                <a:cs typeface="+mn-cs"/>
              </a:rPr>
              <a:t>①様々な症状に合わせる</a:t>
            </a:r>
            <a:endParaRPr kumimoji="1" lang="en-US" altLang="ja-JP" sz="3600" b="0" i="0" strike="noStrike" kern="1200" cap="none" spc="0" normalizeH="0" baseline="0" noProof="0" dirty="0" smtClean="0">
              <a:ln>
                <a:noFill/>
              </a:ln>
              <a:solidFill>
                <a:srgbClr val="C00000"/>
              </a:solidFill>
              <a:effectLst/>
              <a:uLnTx/>
              <a:uFillTx/>
              <a:latin typeface="+mn-lt"/>
              <a:ea typeface="+mn-ea"/>
              <a:cs typeface="+mn-cs"/>
            </a:endParaRPr>
          </a:p>
        </p:txBody>
      </p:sp>
      <p:sp>
        <p:nvSpPr>
          <p:cNvPr id="17" name="サブタイトル 2"/>
          <p:cNvSpPr txBox="1">
            <a:spLocks/>
          </p:cNvSpPr>
          <p:nvPr/>
        </p:nvSpPr>
        <p:spPr>
          <a:xfrm>
            <a:off x="2267744" y="5013176"/>
            <a:ext cx="6552728" cy="1512168"/>
          </a:xfrm>
          <a:prstGeom prst="rect">
            <a:avLst/>
          </a:prstGeom>
        </p:spPr>
        <p:txBody>
          <a:bodyPr vert="horz" lIns="91440" tIns="45720" rIns="91440" bIns="45720" rtlCol="0">
            <a:normAutofit/>
          </a:bodyPr>
          <a:lstStyle/>
          <a:p>
            <a:pPr lvl="0">
              <a:spcBef>
                <a:spcPct val="20000"/>
              </a:spcBef>
            </a:pP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スライド番号プレースホルダ 8"/>
          <p:cNvSpPr>
            <a:spLocks noGrp="1"/>
          </p:cNvSpPr>
          <p:nvPr>
            <p:ph type="sldNum" sz="quarter" idx="12"/>
          </p:nvPr>
        </p:nvSpPr>
        <p:spPr/>
        <p:txBody>
          <a:bodyPr/>
          <a:lstStyle/>
          <a:p>
            <a:fld id="{D903086E-CEFA-4C67-BFD5-3DEF787DE8A9}" type="slidenum">
              <a:rPr kumimoji="1" lang="ja-JP" altLang="en-US" smtClean="0"/>
              <a:pPr/>
              <a:t>3</a:t>
            </a:fld>
            <a:endParaRPr kumimoji="1" lang="ja-JP" altLang="en-US" dirty="0"/>
          </a:p>
        </p:txBody>
      </p:sp>
      <p:sp>
        <p:nvSpPr>
          <p:cNvPr id="10" name="正方形/長方形 9"/>
          <p:cNvSpPr/>
          <p:nvPr/>
        </p:nvSpPr>
        <p:spPr>
          <a:xfrm>
            <a:off x="1619672" y="5253007"/>
            <a:ext cx="6624736" cy="830997"/>
          </a:xfrm>
          <a:prstGeom prst="rect">
            <a:avLst/>
          </a:prstGeom>
        </p:spPr>
        <p:txBody>
          <a:bodyPr wrap="square">
            <a:spAutoFit/>
          </a:bodyPr>
          <a:lstStyle/>
          <a:p>
            <a:r>
              <a:rPr lang="ja-JP" altLang="en-US" sz="2400" dirty="0" smtClean="0">
                <a:solidFill>
                  <a:prstClr val="black"/>
                </a:solidFill>
              </a:rPr>
              <a:t>●</a:t>
            </a:r>
            <a:r>
              <a:rPr lang="ja-JP" altLang="en-US" sz="2400" b="1" dirty="0" smtClean="0">
                <a:solidFill>
                  <a:prstClr val="black"/>
                </a:solidFill>
              </a:rPr>
              <a:t>車イス他へ移乗する際は乗り移る機器に合わせた背もたれの角度微調節を行う必要があります。</a:t>
            </a:r>
            <a:endParaRPr lang="ja-JP" altLang="en-US" sz="2400" b="1" dirty="0"/>
          </a:p>
        </p:txBody>
      </p:sp>
      <p:sp>
        <p:nvSpPr>
          <p:cNvPr id="8" name="サブタイトル 2"/>
          <p:cNvSpPr txBox="1">
            <a:spLocks/>
          </p:cNvSpPr>
          <p:nvPr/>
        </p:nvSpPr>
        <p:spPr>
          <a:xfrm>
            <a:off x="251520" y="2420888"/>
            <a:ext cx="8712968" cy="936104"/>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800" b="0" i="0" u="none" strike="noStrike" kern="1200" cap="none" spc="0" normalizeH="0" baseline="0" noProof="0" dirty="0" smtClean="0">
                <a:ln>
                  <a:noFill/>
                </a:ln>
                <a:solidFill>
                  <a:schemeClr val="accent6">
                    <a:lumMod val="50000"/>
                  </a:schemeClr>
                </a:solidFill>
                <a:effectLst/>
                <a:uLnTx/>
                <a:uFillTx/>
                <a:latin typeface="+mn-lt"/>
                <a:ea typeface="+mn-ea"/>
                <a:cs typeface="+mn-cs"/>
              </a:rPr>
              <a:t>寝た状態にも脚の拘縮や麻痺、脳梗塞、筋ジストロフィーなど様々な要因があり、症状は様々です。</a:t>
            </a:r>
            <a:endParaRPr kumimoji="1" lang="en-US" altLang="ja-JP" sz="28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p:txBody>
      </p:sp>
    </p:spTree>
    <p:custDataLst>
      <p:tags r:id="rId1"/>
    </p:custData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6"/>
            <a:ext cx="7772400" cy="1470025"/>
          </a:xfrm>
        </p:spPr>
        <p:txBody>
          <a:bodyPr>
            <a:normAutofit/>
          </a:bodyPr>
          <a:lstStyle/>
          <a:p>
            <a:r>
              <a:rPr kumimoji="1" lang="ja-JP" altLang="en-US" sz="3600" dirty="0" smtClean="0"/>
              <a:t>本製品の特徴</a:t>
            </a:r>
            <a:endParaRPr kumimoji="1" lang="ja-JP" altLang="en-US" sz="3600" dirty="0"/>
          </a:p>
        </p:txBody>
      </p:sp>
      <p:sp>
        <p:nvSpPr>
          <p:cNvPr id="16" name="サブタイトル 2"/>
          <p:cNvSpPr txBox="1">
            <a:spLocks/>
          </p:cNvSpPr>
          <p:nvPr/>
        </p:nvSpPr>
        <p:spPr>
          <a:xfrm>
            <a:off x="467544" y="1556792"/>
            <a:ext cx="8136904" cy="720080"/>
          </a:xfrm>
          <a:prstGeom prst="rect">
            <a:avLst/>
          </a:prstGeom>
        </p:spPr>
        <p:txBody>
          <a:bodyPr vert="horz" lIns="91440" tIns="45720" rIns="91440" bIns="45720" rtlCol="0">
            <a:normAutofit/>
          </a:bodyPr>
          <a:lstStyle/>
          <a:p>
            <a:pPr lvl="0" algn="ctr">
              <a:spcBef>
                <a:spcPct val="20000"/>
              </a:spcBef>
              <a:defRPr/>
            </a:pPr>
            <a:r>
              <a:rPr lang="ja-JP" altLang="en-US" sz="3600" dirty="0" smtClean="0">
                <a:solidFill>
                  <a:srgbClr val="C00000"/>
                </a:solidFill>
              </a:rPr>
              <a:t>②様々な間取りに合わせる</a:t>
            </a:r>
            <a:endParaRPr kumimoji="1" lang="en-US" altLang="ja-JP" sz="3600" b="0"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7" name="サブタイトル 2"/>
          <p:cNvSpPr txBox="1">
            <a:spLocks/>
          </p:cNvSpPr>
          <p:nvPr/>
        </p:nvSpPr>
        <p:spPr>
          <a:xfrm>
            <a:off x="2267744" y="5013176"/>
            <a:ext cx="6552728" cy="1512168"/>
          </a:xfrm>
          <a:prstGeom prst="rect">
            <a:avLst/>
          </a:prstGeom>
        </p:spPr>
        <p:txBody>
          <a:bodyPr vert="horz" lIns="91440" tIns="45720" rIns="91440" bIns="45720" rtlCol="0">
            <a:normAutofit/>
          </a:bodyPr>
          <a:lstStyle/>
          <a:p>
            <a:pPr lvl="0">
              <a:spcBef>
                <a:spcPct val="20000"/>
              </a:spcBef>
            </a:pP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スライド番号プレースホルダ 8"/>
          <p:cNvSpPr>
            <a:spLocks noGrp="1"/>
          </p:cNvSpPr>
          <p:nvPr>
            <p:ph type="sldNum" sz="quarter" idx="12"/>
          </p:nvPr>
        </p:nvSpPr>
        <p:spPr/>
        <p:txBody>
          <a:bodyPr/>
          <a:lstStyle/>
          <a:p>
            <a:fld id="{D903086E-CEFA-4C67-BFD5-3DEF787DE8A9}" type="slidenum">
              <a:rPr kumimoji="1" lang="ja-JP" altLang="en-US" smtClean="0"/>
              <a:pPr/>
              <a:t>4</a:t>
            </a:fld>
            <a:endParaRPr kumimoji="1" lang="ja-JP" altLang="en-US" dirty="0"/>
          </a:p>
        </p:txBody>
      </p:sp>
      <p:sp>
        <p:nvSpPr>
          <p:cNvPr id="8" name="サブタイトル 2"/>
          <p:cNvSpPr txBox="1">
            <a:spLocks/>
          </p:cNvSpPr>
          <p:nvPr/>
        </p:nvSpPr>
        <p:spPr>
          <a:xfrm>
            <a:off x="611560" y="2564904"/>
            <a:ext cx="8136904" cy="108012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800" b="0" i="0" u="none" strike="noStrike" kern="1200" cap="none" spc="0" normalizeH="0" baseline="0" noProof="0" dirty="0" smtClean="0">
                <a:ln>
                  <a:noFill/>
                </a:ln>
                <a:solidFill>
                  <a:schemeClr val="accent6">
                    <a:lumMod val="50000"/>
                  </a:schemeClr>
                </a:solidFill>
                <a:effectLst/>
                <a:uLnTx/>
                <a:uFillTx/>
                <a:latin typeface="+mn-lt"/>
                <a:ea typeface="+mn-ea"/>
                <a:cs typeface="+mn-cs"/>
              </a:rPr>
              <a:t>日本家屋特有の段差（和室と洋間の境）や、畳の機器自重による沈み込みなど様々です。</a:t>
            </a:r>
            <a:endParaRPr kumimoji="1" lang="en-US" altLang="ja-JP" sz="28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p:txBody>
      </p:sp>
      <p:sp>
        <p:nvSpPr>
          <p:cNvPr id="10" name="サブタイトル 2"/>
          <p:cNvSpPr>
            <a:spLocks noGrp="1"/>
          </p:cNvSpPr>
          <p:nvPr>
            <p:ph type="subTitle" idx="1"/>
          </p:nvPr>
        </p:nvSpPr>
        <p:spPr>
          <a:xfrm>
            <a:off x="1619672" y="3757682"/>
            <a:ext cx="6624736" cy="1111478"/>
          </a:xfrm>
        </p:spPr>
        <p:txBody>
          <a:bodyPr>
            <a:normAutofit fontScale="92500"/>
          </a:bodyPr>
          <a:lstStyle/>
          <a:p>
            <a:pPr lvl="0" algn="l"/>
            <a:r>
              <a:rPr lang="ja-JP" altLang="en-US" sz="2400" dirty="0" smtClean="0">
                <a:solidFill>
                  <a:schemeClr val="tx1"/>
                </a:solidFill>
              </a:rPr>
              <a:t>●</a:t>
            </a:r>
            <a:r>
              <a:rPr lang="ja-JP" altLang="en-US" sz="2400" b="1" dirty="0" smtClean="0">
                <a:solidFill>
                  <a:schemeClr val="tx1"/>
                </a:solidFill>
              </a:rPr>
              <a:t>小さいキャスターは１～２センチ程度の段差も大きな負担になり、住宅のリフォームを回避するうえでも、車輪を一時的に浮かせて乗り越える必要があります。</a:t>
            </a:r>
          </a:p>
          <a:p>
            <a:pPr algn="l"/>
            <a:endParaRPr lang="ja-JP" altLang="en-US" sz="2400" dirty="0" smtClean="0">
              <a:solidFill>
                <a:schemeClr val="tx1"/>
              </a:solidFill>
            </a:endParaRPr>
          </a:p>
        </p:txBody>
      </p:sp>
      <p:sp>
        <p:nvSpPr>
          <p:cNvPr id="11" name="サブタイトル 2"/>
          <p:cNvSpPr txBox="1">
            <a:spLocks/>
          </p:cNvSpPr>
          <p:nvPr/>
        </p:nvSpPr>
        <p:spPr>
          <a:xfrm>
            <a:off x="1619672" y="5013176"/>
            <a:ext cx="6624736" cy="1152128"/>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2400" b="1" i="0" u="none" strike="noStrike" kern="1200" cap="none" spc="0" normalizeH="0" baseline="0" noProof="0" dirty="0" smtClean="0">
                <a:ln>
                  <a:noFill/>
                </a:ln>
                <a:solidFill>
                  <a:schemeClr val="tx1"/>
                </a:solidFill>
                <a:effectLst/>
                <a:uLnTx/>
                <a:uFillTx/>
                <a:latin typeface="+mn-lt"/>
                <a:ea typeface="+mn-ea"/>
                <a:cs typeface="+mn-cs"/>
              </a:rPr>
              <a:t>畳上では機器の重量と人の重量を多数の車輪で分散させ移動の負担を軽減する必要があります。</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cstate="print">
            <a:lum bright="20000"/>
          </a:blip>
          <a:srcRect l="11513" t="27035" r="2257" b="15380"/>
          <a:stretch>
            <a:fillRect/>
          </a:stretch>
        </p:blipFill>
        <p:spPr bwMode="auto">
          <a:xfrm>
            <a:off x="3563888" y="5229200"/>
            <a:ext cx="2736304" cy="1461861"/>
          </a:xfrm>
          <a:prstGeom prst="rect">
            <a:avLst/>
          </a:prstGeom>
          <a:noFill/>
          <a:ln w="9525">
            <a:noFill/>
            <a:miter lim="800000"/>
            <a:headEnd/>
            <a:tailEnd/>
          </a:ln>
        </p:spPr>
      </p:pic>
      <p:pic>
        <p:nvPicPr>
          <p:cNvPr id="5" name="Picture 2"/>
          <p:cNvPicPr>
            <a:picLocks noChangeAspect="1" noChangeArrowheads="1"/>
          </p:cNvPicPr>
          <p:nvPr/>
        </p:nvPicPr>
        <p:blipFill>
          <a:blip r:embed="rId4" cstate="print">
            <a:lum bright="20000"/>
          </a:blip>
          <a:srcRect l="36093" t="68574" r="47838" b="5044"/>
          <a:stretch>
            <a:fillRect/>
          </a:stretch>
        </p:blipFill>
        <p:spPr bwMode="auto">
          <a:xfrm>
            <a:off x="7164288" y="4493413"/>
            <a:ext cx="1800200" cy="2364587"/>
          </a:xfrm>
          <a:prstGeom prst="rect">
            <a:avLst/>
          </a:prstGeom>
          <a:noFill/>
          <a:ln w="9525">
            <a:noFill/>
            <a:miter lim="800000"/>
            <a:headEnd/>
            <a:tailEnd/>
          </a:ln>
        </p:spPr>
      </p:pic>
      <p:sp>
        <p:nvSpPr>
          <p:cNvPr id="16" name="サブタイトル 2"/>
          <p:cNvSpPr txBox="1">
            <a:spLocks/>
          </p:cNvSpPr>
          <p:nvPr/>
        </p:nvSpPr>
        <p:spPr>
          <a:xfrm>
            <a:off x="467544" y="1196752"/>
            <a:ext cx="8136904" cy="72008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3600" b="0" i="0" u="none" strike="noStrike" kern="1200" cap="none" spc="0" normalizeH="0" baseline="0" noProof="0" dirty="0" smtClean="0">
                <a:ln>
                  <a:noFill/>
                </a:ln>
                <a:solidFill>
                  <a:srgbClr val="C00000"/>
                </a:solidFill>
                <a:effectLst/>
                <a:uLnTx/>
                <a:uFillTx/>
                <a:latin typeface="+mn-lt"/>
                <a:ea typeface="+mn-ea"/>
                <a:cs typeface="+mn-cs"/>
              </a:rPr>
              <a:t>移動用リフトのしくみ</a:t>
            </a:r>
            <a:endParaRPr kumimoji="1" lang="en-US" altLang="ja-JP" sz="3600" b="0"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7" name="サブタイトル 2"/>
          <p:cNvSpPr txBox="1">
            <a:spLocks/>
          </p:cNvSpPr>
          <p:nvPr/>
        </p:nvSpPr>
        <p:spPr>
          <a:xfrm>
            <a:off x="1115616" y="1916832"/>
            <a:ext cx="7056784" cy="4032448"/>
          </a:xfrm>
          <a:prstGeom prst="rect">
            <a:avLst/>
          </a:prstGeom>
        </p:spPr>
        <p:txBody>
          <a:bodyPr vert="horz" lIns="91440" tIns="45720" rIns="91440" bIns="45720" rtlCol="0">
            <a:normAutofit fontScale="92500" lnSpcReduction="20000"/>
          </a:bodyPr>
          <a:lstStyle/>
          <a:p>
            <a:pPr lvl="0">
              <a:lnSpc>
                <a:spcPct val="150000"/>
              </a:lnSpc>
              <a:spcBef>
                <a:spcPct val="20000"/>
              </a:spcBef>
            </a:pPr>
            <a:r>
              <a:rPr lang="ja-JP" altLang="en-US" sz="2400" dirty="0" smtClean="0"/>
              <a:t>①スリングシートを敷き布団と兼用し</a:t>
            </a:r>
            <a:r>
              <a:rPr lang="en-US" altLang="ja-JP" sz="2400" dirty="0" smtClean="0"/>
              <a:t>｢</a:t>
            </a:r>
            <a:r>
              <a:rPr lang="ja-JP" altLang="en-US" sz="2400" dirty="0" smtClean="0"/>
              <a:t>抱き上げます</a:t>
            </a:r>
            <a:r>
              <a:rPr lang="en-US" altLang="ja-JP" sz="2400" dirty="0" smtClean="0"/>
              <a:t>｣</a:t>
            </a:r>
          </a:p>
          <a:p>
            <a:pPr lvl="0">
              <a:lnSpc>
                <a:spcPct val="150000"/>
              </a:lnSpc>
              <a:spcBef>
                <a:spcPct val="20000"/>
              </a:spcBef>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②昇降と乗り移りの姿勢角度をそれぞれ電動モーターで</a:t>
            </a: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行　　います</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lvl="0">
              <a:lnSpc>
                <a:spcPct val="150000"/>
              </a:lnSpc>
              <a:spcBef>
                <a:spcPct val="20000"/>
              </a:spcBef>
            </a:pPr>
            <a:r>
              <a:rPr lang="ja-JP" altLang="en-US" sz="2400" dirty="0" smtClean="0"/>
              <a:t>③小さいキャスターが段差を乗り越えできるように車輪を３センチ程度浮かせる機構にします</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lvl="0">
              <a:lnSpc>
                <a:spcPct val="150000"/>
              </a:lnSpc>
              <a:spcBef>
                <a:spcPct val="20000"/>
              </a:spcBef>
            </a:pPr>
            <a:r>
              <a:rPr lang="ja-JP" altLang="en-US" sz="2400" dirty="0" smtClean="0"/>
              <a:t>④畳や絨毯で沈まないように６輪で分散します</a:t>
            </a:r>
            <a:endParaRPr lang="en-US" altLang="ja-JP" sz="2400" dirty="0" smtClean="0"/>
          </a:p>
          <a:p>
            <a:pPr lvl="0">
              <a:lnSpc>
                <a:spcPct val="150000"/>
              </a:lnSpc>
              <a:spcBef>
                <a:spcPct val="20000"/>
              </a:spcBef>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⑤通路で取り回しが容易な回転</a:t>
            </a: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半径約５０センチ</a:t>
            </a: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の</a:t>
            </a: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コンパクトサイズに</a:t>
            </a: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します</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4" name="スライド番号プレースホルダ 13"/>
          <p:cNvSpPr>
            <a:spLocks noGrp="1"/>
          </p:cNvSpPr>
          <p:nvPr>
            <p:ph type="sldNum" sz="quarter" idx="12"/>
          </p:nvPr>
        </p:nvSpPr>
        <p:spPr/>
        <p:txBody>
          <a:bodyPr/>
          <a:lstStyle/>
          <a:p>
            <a:fld id="{D903086E-CEFA-4C67-BFD5-3DEF787DE8A9}" type="slidenum">
              <a:rPr kumimoji="1" lang="ja-JP" altLang="en-US" smtClean="0"/>
              <a:pPr/>
              <a:t>5</a:t>
            </a:fld>
            <a:endParaRPr kumimoji="1" lang="ja-JP" altLang="en-US" dirty="0"/>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box(in)">
                                      <p:cBhvr>
                                        <p:cTn id="7" dur="500"/>
                                        <p:tgtEl>
                                          <p:spTgt spid="17">
                                            <p:txEl>
                                              <p:pRg st="0" end="0"/>
                                            </p:txEl>
                                          </p:spTgt>
                                        </p:tgtEl>
                                      </p:cBhvr>
                                    </p:animEffect>
                                  </p:childTnLst>
                                </p:cTn>
                              </p:par>
                            </p:childTnLst>
                          </p:cTn>
                        </p:par>
                        <p:par>
                          <p:cTn id="8" fill="hold">
                            <p:stCondLst>
                              <p:cond delay="500"/>
                            </p:stCondLst>
                            <p:childTnLst>
                              <p:par>
                                <p:cTn id="9" presetID="4" presetClass="entr" presetSubtype="16" fill="hold" grpId="0" nodeType="afterEffect">
                                  <p:stCondLst>
                                    <p:cond delay="2500"/>
                                  </p:stCondLst>
                                  <p:childTnLst>
                                    <p:set>
                                      <p:cBhvr>
                                        <p:cTn id="10" dur="1" fill="hold">
                                          <p:stCondLst>
                                            <p:cond delay="0"/>
                                          </p:stCondLst>
                                        </p:cTn>
                                        <p:tgtEl>
                                          <p:spTgt spid="17">
                                            <p:txEl>
                                              <p:pRg st="1" end="1"/>
                                            </p:txEl>
                                          </p:spTgt>
                                        </p:tgtEl>
                                        <p:attrNameLst>
                                          <p:attrName>style.visibility</p:attrName>
                                        </p:attrNameLst>
                                      </p:cBhvr>
                                      <p:to>
                                        <p:strVal val="visible"/>
                                      </p:to>
                                    </p:set>
                                    <p:animEffect transition="in" filter="box(in)">
                                      <p:cBhvr>
                                        <p:cTn id="11" dur="500"/>
                                        <p:tgtEl>
                                          <p:spTgt spid="17">
                                            <p:txEl>
                                              <p:pRg st="1" end="1"/>
                                            </p:txEl>
                                          </p:spTgt>
                                        </p:tgtEl>
                                      </p:cBhvr>
                                    </p:animEffect>
                                  </p:childTnLst>
                                </p:cTn>
                              </p:par>
                            </p:childTnLst>
                          </p:cTn>
                        </p:par>
                        <p:par>
                          <p:cTn id="12" fill="hold">
                            <p:stCondLst>
                              <p:cond delay="3500"/>
                            </p:stCondLst>
                            <p:childTnLst>
                              <p:par>
                                <p:cTn id="13" presetID="4" presetClass="entr" presetSubtype="16" fill="hold" grpId="0" nodeType="afterEffect">
                                  <p:stCondLst>
                                    <p:cond delay="2500"/>
                                  </p:stCondLst>
                                  <p:childTnLst>
                                    <p:set>
                                      <p:cBhvr>
                                        <p:cTn id="14" dur="1" fill="hold">
                                          <p:stCondLst>
                                            <p:cond delay="0"/>
                                          </p:stCondLst>
                                        </p:cTn>
                                        <p:tgtEl>
                                          <p:spTgt spid="17">
                                            <p:txEl>
                                              <p:pRg st="2" end="2"/>
                                            </p:txEl>
                                          </p:spTgt>
                                        </p:tgtEl>
                                        <p:attrNameLst>
                                          <p:attrName>style.visibility</p:attrName>
                                        </p:attrNameLst>
                                      </p:cBhvr>
                                      <p:to>
                                        <p:strVal val="visible"/>
                                      </p:to>
                                    </p:set>
                                    <p:animEffect transition="in" filter="box(in)">
                                      <p:cBhvr>
                                        <p:cTn id="15" dur="500"/>
                                        <p:tgtEl>
                                          <p:spTgt spid="17">
                                            <p:txEl>
                                              <p:pRg st="2" end="2"/>
                                            </p:txEl>
                                          </p:spTgt>
                                        </p:tgtEl>
                                      </p:cBhvr>
                                    </p:animEffect>
                                  </p:childTnLst>
                                </p:cTn>
                              </p:par>
                            </p:childTnLst>
                          </p:cTn>
                        </p:par>
                        <p:par>
                          <p:cTn id="16" fill="hold">
                            <p:stCondLst>
                              <p:cond delay="6500"/>
                            </p:stCondLst>
                            <p:childTnLst>
                              <p:par>
                                <p:cTn id="17" presetID="4" presetClass="entr" presetSubtype="16" fill="hold" grpId="0" nodeType="afterEffect">
                                  <p:stCondLst>
                                    <p:cond delay="2500"/>
                                  </p:stCondLst>
                                  <p:childTnLst>
                                    <p:set>
                                      <p:cBhvr>
                                        <p:cTn id="18" dur="1" fill="hold">
                                          <p:stCondLst>
                                            <p:cond delay="0"/>
                                          </p:stCondLst>
                                        </p:cTn>
                                        <p:tgtEl>
                                          <p:spTgt spid="17">
                                            <p:txEl>
                                              <p:pRg st="3" end="3"/>
                                            </p:txEl>
                                          </p:spTgt>
                                        </p:tgtEl>
                                        <p:attrNameLst>
                                          <p:attrName>style.visibility</p:attrName>
                                        </p:attrNameLst>
                                      </p:cBhvr>
                                      <p:to>
                                        <p:strVal val="visible"/>
                                      </p:to>
                                    </p:set>
                                    <p:animEffect transition="in" filter="box(in)">
                                      <p:cBhvr>
                                        <p:cTn id="19" dur="500"/>
                                        <p:tgtEl>
                                          <p:spTgt spid="17">
                                            <p:txEl>
                                              <p:pRg st="3" end="3"/>
                                            </p:txEl>
                                          </p:spTgt>
                                        </p:tgtEl>
                                      </p:cBhvr>
                                    </p:animEffect>
                                  </p:childTnLst>
                                </p:cTn>
                              </p:par>
                            </p:childTnLst>
                          </p:cTn>
                        </p:par>
                        <p:par>
                          <p:cTn id="20" fill="hold">
                            <p:stCondLst>
                              <p:cond delay="9500"/>
                            </p:stCondLst>
                            <p:childTnLst>
                              <p:par>
                                <p:cTn id="21" presetID="4" presetClass="entr" presetSubtype="16" fill="hold" grpId="0" nodeType="afterEffect">
                                  <p:stCondLst>
                                    <p:cond delay="2500"/>
                                  </p:stCondLst>
                                  <p:childTnLst>
                                    <p:set>
                                      <p:cBhvr>
                                        <p:cTn id="22" dur="1" fill="hold">
                                          <p:stCondLst>
                                            <p:cond delay="0"/>
                                          </p:stCondLst>
                                        </p:cTn>
                                        <p:tgtEl>
                                          <p:spTgt spid="17">
                                            <p:txEl>
                                              <p:pRg st="4" end="4"/>
                                            </p:txEl>
                                          </p:spTgt>
                                        </p:tgtEl>
                                        <p:attrNameLst>
                                          <p:attrName>style.visibility</p:attrName>
                                        </p:attrNameLst>
                                      </p:cBhvr>
                                      <p:to>
                                        <p:strVal val="visible"/>
                                      </p:to>
                                    </p:set>
                                    <p:animEffect transition="in" filter="box(in)">
                                      <p:cBhvr>
                                        <p:cTn id="23" dur="500"/>
                                        <p:tgtEl>
                                          <p:spTgt spid="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advAuto="150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6"/>
            <a:ext cx="7772400" cy="1470025"/>
          </a:xfrm>
        </p:spPr>
        <p:txBody>
          <a:bodyPr>
            <a:normAutofit/>
          </a:bodyPr>
          <a:lstStyle/>
          <a:p>
            <a:r>
              <a:rPr kumimoji="1" lang="ja-JP" altLang="en-US" sz="3600" dirty="0" smtClean="0"/>
              <a:t>期待される成果</a:t>
            </a:r>
            <a:endParaRPr kumimoji="1" lang="ja-JP" altLang="en-US" sz="3600" dirty="0"/>
          </a:p>
        </p:txBody>
      </p:sp>
      <p:sp>
        <p:nvSpPr>
          <p:cNvPr id="17" name="サブタイトル 2"/>
          <p:cNvSpPr txBox="1">
            <a:spLocks/>
          </p:cNvSpPr>
          <p:nvPr/>
        </p:nvSpPr>
        <p:spPr>
          <a:xfrm>
            <a:off x="683568" y="5301208"/>
            <a:ext cx="7632848" cy="1368152"/>
          </a:xfrm>
          <a:prstGeom prst="rect">
            <a:avLst/>
          </a:prstGeom>
        </p:spPr>
        <p:txBody>
          <a:bodyPr vert="horz" lIns="91440" tIns="45720" rIns="91440" bIns="45720" rtlCol="0">
            <a:normAutofit/>
          </a:bodyPr>
          <a:lstStyle/>
          <a:p>
            <a:pPr lvl="0" algn="ctr">
              <a:spcBef>
                <a:spcPct val="20000"/>
              </a:spcBef>
            </a:pPr>
            <a:r>
              <a:rPr kumimoji="1" lang="ja-JP" altLang="en-US" sz="3200" b="0" i="0" u="none" strike="noStrike" kern="1200" cap="none" spc="0" normalizeH="0" baseline="0" noProof="0" dirty="0" smtClean="0">
                <a:ln>
                  <a:noFill/>
                </a:ln>
                <a:solidFill>
                  <a:schemeClr val="accent6">
                    <a:lumMod val="50000"/>
                  </a:schemeClr>
                </a:solidFill>
                <a:effectLst/>
                <a:uLnTx/>
                <a:uFillTx/>
                <a:latin typeface="+mn-lt"/>
                <a:ea typeface="+mn-ea"/>
                <a:cs typeface="+mn-cs"/>
              </a:rPr>
              <a:t>自立した生活が本人の生きがいを生み、</a:t>
            </a:r>
            <a:endParaRPr kumimoji="1" lang="en-US" altLang="ja-JP" sz="32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lvl="0" algn="ctr">
              <a:spcBef>
                <a:spcPct val="20000"/>
              </a:spcBef>
            </a:pPr>
            <a:r>
              <a:rPr lang="ja-JP" altLang="en-US" sz="3200" dirty="0" smtClean="0">
                <a:solidFill>
                  <a:schemeClr val="accent6">
                    <a:lumMod val="50000"/>
                  </a:schemeClr>
                </a:solidFill>
              </a:rPr>
              <a:t>介護の時間と負担の軽減に繋がります</a:t>
            </a:r>
            <a:endParaRPr kumimoji="1" lang="en-US" altLang="ja-JP" sz="32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p:txBody>
      </p:sp>
      <p:sp>
        <p:nvSpPr>
          <p:cNvPr id="30" name="スライド番号プレースホルダ 29"/>
          <p:cNvSpPr>
            <a:spLocks noGrp="1"/>
          </p:cNvSpPr>
          <p:nvPr>
            <p:ph type="sldNum" sz="quarter" idx="12"/>
          </p:nvPr>
        </p:nvSpPr>
        <p:spPr/>
        <p:txBody>
          <a:bodyPr/>
          <a:lstStyle/>
          <a:p>
            <a:fld id="{D903086E-CEFA-4C67-BFD5-3DEF787DE8A9}" type="slidenum">
              <a:rPr kumimoji="1" lang="ja-JP" altLang="en-US" smtClean="0"/>
              <a:pPr/>
              <a:t>6</a:t>
            </a:fld>
            <a:endParaRPr kumimoji="1" lang="ja-JP" altLang="en-US" dirty="0"/>
          </a:p>
        </p:txBody>
      </p:sp>
      <p:pic>
        <p:nvPicPr>
          <p:cNvPr id="2052" name="Picture 4" descr="http://www2.edu.ipa.go.jp/gz/f-ccc1/f-cpd1/f-cpe1/f-cph1.jpg"/>
          <p:cNvPicPr>
            <a:picLocks noChangeAspect="1" noChangeArrowheads="1"/>
          </p:cNvPicPr>
          <p:nvPr/>
        </p:nvPicPr>
        <p:blipFill>
          <a:blip r:embed="rId2" cstate="print">
            <a:lum bright="-20000" contrast="40000"/>
          </a:blip>
          <a:srcRect r="29441" b="-169"/>
          <a:stretch>
            <a:fillRect/>
          </a:stretch>
        </p:blipFill>
        <p:spPr bwMode="auto">
          <a:xfrm>
            <a:off x="1534078" y="3349485"/>
            <a:ext cx="1597762" cy="1879715"/>
          </a:xfrm>
          <a:prstGeom prst="rect">
            <a:avLst/>
          </a:prstGeom>
          <a:noFill/>
        </p:spPr>
      </p:pic>
      <p:pic>
        <p:nvPicPr>
          <p:cNvPr id="2058" name="Picture 10" descr="仲良し家族の食事のイラスト"/>
          <p:cNvPicPr>
            <a:picLocks noChangeAspect="1" noChangeArrowheads="1"/>
          </p:cNvPicPr>
          <p:nvPr/>
        </p:nvPicPr>
        <p:blipFill>
          <a:blip r:embed="rId3" cstate="print">
            <a:lum bright="-20000"/>
          </a:blip>
          <a:srcRect/>
          <a:stretch>
            <a:fillRect/>
          </a:stretch>
        </p:blipFill>
        <p:spPr bwMode="auto">
          <a:xfrm>
            <a:off x="683568" y="1317585"/>
            <a:ext cx="2428875" cy="1823383"/>
          </a:xfrm>
          <a:prstGeom prst="rect">
            <a:avLst/>
          </a:prstGeom>
          <a:noFill/>
        </p:spPr>
      </p:pic>
      <p:pic>
        <p:nvPicPr>
          <p:cNvPr id="2061" name="Picture 13" descr="http://www.kinenbi.rdy.jp/today/04apr/26/sozai/103.jpg"/>
          <p:cNvPicPr>
            <a:picLocks noChangeAspect="1" noChangeArrowheads="1"/>
          </p:cNvPicPr>
          <p:nvPr/>
        </p:nvPicPr>
        <p:blipFill>
          <a:blip r:embed="rId4" cstate="print">
            <a:lum bright="-20000" contrast="40000"/>
          </a:blip>
          <a:srcRect l="18404" t="18404" r="19305" b="17889"/>
          <a:stretch>
            <a:fillRect/>
          </a:stretch>
        </p:blipFill>
        <p:spPr bwMode="auto">
          <a:xfrm>
            <a:off x="6084168" y="3312805"/>
            <a:ext cx="1944216" cy="1988403"/>
          </a:xfrm>
          <a:prstGeom prst="rect">
            <a:avLst/>
          </a:prstGeom>
          <a:noFill/>
        </p:spPr>
      </p:pic>
      <p:pic>
        <p:nvPicPr>
          <p:cNvPr id="2063" name="Picture 15" descr="http://www.misaki.rdy.jp/illust/child/gakkou/bijutu/sozai/203.jpg"/>
          <p:cNvPicPr>
            <a:picLocks noChangeAspect="1" noChangeArrowheads="1"/>
          </p:cNvPicPr>
          <p:nvPr/>
        </p:nvPicPr>
        <p:blipFill>
          <a:blip r:embed="rId5" cstate="print">
            <a:lum bright="-20000" contrast="40000"/>
          </a:blip>
          <a:srcRect/>
          <a:stretch>
            <a:fillRect/>
          </a:stretch>
        </p:blipFill>
        <p:spPr bwMode="auto">
          <a:xfrm>
            <a:off x="6084168" y="1225996"/>
            <a:ext cx="2130996" cy="2130996"/>
          </a:xfrm>
          <a:prstGeom prst="rect">
            <a:avLst/>
          </a:prstGeom>
          <a:noFill/>
        </p:spPr>
      </p:pic>
      <p:cxnSp>
        <p:nvCxnSpPr>
          <p:cNvPr id="18" name="直線矢印コネクタ 17"/>
          <p:cNvCxnSpPr/>
          <p:nvPr/>
        </p:nvCxnSpPr>
        <p:spPr>
          <a:xfrm>
            <a:off x="5364088" y="3933056"/>
            <a:ext cx="648072" cy="36004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V="1">
            <a:off x="5364088" y="2420888"/>
            <a:ext cx="648072"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a:off x="3275856" y="4005064"/>
            <a:ext cx="576064" cy="360040"/>
          </a:xfrm>
          <a:prstGeom prst="straightConnector1">
            <a:avLst/>
          </a:prstGeom>
          <a:ln w="57150">
            <a:solidFill>
              <a:srgbClr val="D5D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flipV="1">
            <a:off x="3203848" y="2492896"/>
            <a:ext cx="648072" cy="288032"/>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6" cstate="print"/>
          <a:srcRect l="11513" t="27035" r="2257" b="15380"/>
          <a:stretch>
            <a:fillRect/>
          </a:stretch>
        </p:blipFill>
        <p:spPr bwMode="auto">
          <a:xfrm>
            <a:off x="3419872" y="2780928"/>
            <a:ext cx="2304256" cy="1231041"/>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12"/>
          <p:cNvSpPr>
            <a:spLocks noGrp="1"/>
          </p:cNvSpPr>
          <p:nvPr>
            <p:ph type="sldNum" sz="quarter" idx="12"/>
          </p:nvPr>
        </p:nvSpPr>
        <p:spPr/>
        <p:txBody>
          <a:bodyPr/>
          <a:lstStyle/>
          <a:p>
            <a:fld id="{D903086E-CEFA-4C67-BFD5-3DEF787DE8A9}" type="slidenum">
              <a:rPr kumimoji="1" lang="ja-JP" altLang="en-US" smtClean="0"/>
              <a:pPr/>
              <a:t>7</a:t>
            </a:fld>
            <a:endParaRPr kumimoji="1" lang="ja-JP" altLang="en-US" dirty="0"/>
          </a:p>
        </p:txBody>
      </p:sp>
      <p:sp>
        <p:nvSpPr>
          <p:cNvPr id="8" name="タイトル 1"/>
          <p:cNvSpPr>
            <a:spLocks noGrp="1"/>
          </p:cNvSpPr>
          <p:nvPr>
            <p:ph type="ctrTitle"/>
          </p:nvPr>
        </p:nvSpPr>
        <p:spPr>
          <a:xfrm>
            <a:off x="1115616" y="404664"/>
            <a:ext cx="7128792" cy="1080120"/>
          </a:xfrm>
        </p:spPr>
        <p:txBody>
          <a:bodyPr>
            <a:normAutofit/>
          </a:bodyPr>
          <a:lstStyle/>
          <a:p>
            <a:r>
              <a:rPr lang="ja-JP" altLang="en-US" sz="3600" dirty="0" smtClean="0"/>
              <a:t>購入例１（個人向け）</a:t>
            </a:r>
            <a:endParaRPr kumimoji="1" lang="ja-JP" altLang="en-US" sz="2400" dirty="0"/>
          </a:p>
        </p:txBody>
      </p:sp>
      <p:sp>
        <p:nvSpPr>
          <p:cNvPr id="10" name="サブタイトル 2"/>
          <p:cNvSpPr txBox="1">
            <a:spLocks/>
          </p:cNvSpPr>
          <p:nvPr/>
        </p:nvSpPr>
        <p:spPr>
          <a:xfrm>
            <a:off x="1187624" y="1988840"/>
            <a:ext cx="6768752" cy="3888432"/>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lang="ja-JP" altLang="en-US" sz="2800" dirty="0" smtClean="0"/>
          </a:p>
        </p:txBody>
      </p:sp>
      <p:graphicFrame>
        <p:nvGraphicFramePr>
          <p:cNvPr id="6" name="表 5"/>
          <p:cNvGraphicFramePr>
            <a:graphicFrameLocks noGrp="1"/>
          </p:cNvGraphicFramePr>
          <p:nvPr/>
        </p:nvGraphicFramePr>
        <p:xfrm>
          <a:off x="899593" y="1484784"/>
          <a:ext cx="7416824" cy="3528392"/>
        </p:xfrm>
        <a:graphic>
          <a:graphicData uri="http://schemas.openxmlformats.org/drawingml/2006/table">
            <a:tbl>
              <a:tblPr/>
              <a:tblGrid>
                <a:gridCol w="1224135"/>
                <a:gridCol w="2520281"/>
                <a:gridCol w="1800200"/>
                <a:gridCol w="1872208"/>
              </a:tblGrid>
              <a:tr h="388649">
                <a:tc>
                  <a:txBody>
                    <a:bodyPr/>
                    <a:lstStyle/>
                    <a:p>
                      <a:pPr algn="ctr">
                        <a:spcAft>
                          <a:spcPts val="0"/>
                        </a:spcAft>
                      </a:pPr>
                      <a:endParaRPr lang="en-US" sz="1800" kern="100" dirty="0">
                        <a:latin typeface="+mj-ea"/>
                        <a:ea typeface="+mj-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800" kern="100" dirty="0" smtClean="0">
                          <a:latin typeface="+mj-ea"/>
                          <a:ea typeface="+mj-ea"/>
                          <a:cs typeface="Times New Roman"/>
                        </a:rPr>
                        <a:t>１年目</a:t>
                      </a:r>
                      <a:r>
                        <a:rPr lang="en-US" altLang="ja-JP" sz="1800" kern="100" dirty="0" smtClean="0">
                          <a:latin typeface="+mj-ea"/>
                          <a:ea typeface="+mj-ea"/>
                          <a:cs typeface="Times New Roman"/>
                        </a:rPr>
                        <a:t>(2014</a:t>
                      </a:r>
                      <a:r>
                        <a:rPr lang="ja-JP" altLang="en-US" sz="1800" kern="100" dirty="0" smtClean="0">
                          <a:latin typeface="+mj-ea"/>
                          <a:ea typeface="+mj-ea"/>
                          <a:cs typeface="Times New Roman"/>
                        </a:rPr>
                        <a:t>年</a:t>
                      </a:r>
                      <a:r>
                        <a:rPr lang="en-US" altLang="ja-JP" sz="1800" kern="100" dirty="0" smtClean="0">
                          <a:latin typeface="+mj-ea"/>
                          <a:ea typeface="+mj-ea"/>
                          <a:cs typeface="Times New Roman"/>
                        </a:rPr>
                        <a:t>1</a:t>
                      </a:r>
                      <a:r>
                        <a:rPr lang="ja-JP" altLang="en-US" sz="1800" kern="100" dirty="0" smtClean="0">
                          <a:latin typeface="+mj-ea"/>
                          <a:ea typeface="+mj-ea"/>
                          <a:cs typeface="Times New Roman"/>
                        </a:rPr>
                        <a:t>月ｽﾀｰﾄ</a:t>
                      </a:r>
                      <a:r>
                        <a:rPr lang="en-US" altLang="ja-JP" sz="1800" kern="100" dirty="0" smtClean="0">
                          <a:latin typeface="+mj-ea"/>
                          <a:ea typeface="+mj-ea"/>
                          <a:cs typeface="Times New Roman"/>
                        </a:rPr>
                        <a:t>)</a:t>
                      </a:r>
                      <a:endParaRPr lang="ja-JP" sz="1800" kern="100" dirty="0">
                        <a:latin typeface="+mj-ea"/>
                        <a:ea typeface="+mj-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800" kern="100" dirty="0" smtClean="0">
                          <a:latin typeface="+mj-ea"/>
                          <a:ea typeface="+mj-ea"/>
                          <a:cs typeface="Times New Roman"/>
                        </a:rPr>
                        <a:t>２年目</a:t>
                      </a:r>
                      <a:endParaRPr lang="ja-JP" sz="1800" kern="100" dirty="0">
                        <a:latin typeface="+mj-ea"/>
                        <a:ea typeface="+mj-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800" b="1" kern="100" dirty="0" smtClean="0">
                          <a:latin typeface="+mj-ea"/>
                          <a:ea typeface="+mj-ea"/>
                          <a:cs typeface="Times New Roman"/>
                        </a:rPr>
                        <a:t>３年目</a:t>
                      </a:r>
                      <a:r>
                        <a:rPr lang="en-US" altLang="ja-JP" sz="1800" b="1" kern="100" dirty="0" smtClean="0">
                          <a:latin typeface="+mj-ea"/>
                          <a:ea typeface="+mj-ea"/>
                          <a:cs typeface="Times New Roman"/>
                        </a:rPr>
                        <a:t>(</a:t>
                      </a:r>
                      <a:r>
                        <a:rPr lang="ja-JP" altLang="en-US" sz="1800" b="1" kern="100" dirty="0" smtClean="0">
                          <a:latin typeface="+mj-ea"/>
                          <a:ea typeface="+mj-ea"/>
                          <a:cs typeface="Times New Roman"/>
                        </a:rPr>
                        <a:t>合計</a:t>
                      </a:r>
                      <a:r>
                        <a:rPr lang="en-US" altLang="ja-JP" sz="1800" b="1" kern="100" dirty="0" smtClean="0">
                          <a:latin typeface="+mj-ea"/>
                          <a:ea typeface="+mj-ea"/>
                          <a:cs typeface="Times New Roman"/>
                        </a:rPr>
                        <a:t>)</a:t>
                      </a:r>
                      <a:endParaRPr lang="ja-JP" sz="1800" b="1" kern="100" dirty="0">
                        <a:latin typeface="+mj-ea"/>
                        <a:ea typeface="+mj-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2275647">
                <a:tc>
                  <a:txBody>
                    <a:bodyPr/>
                    <a:lstStyle/>
                    <a:p>
                      <a:pPr algn="ctr">
                        <a:spcAft>
                          <a:spcPts val="0"/>
                        </a:spcAft>
                      </a:pPr>
                      <a:r>
                        <a:rPr lang="ja-JP" sz="1800" kern="100" dirty="0">
                          <a:latin typeface="+mj-ea"/>
                          <a:ea typeface="+mj-ea"/>
                          <a:cs typeface="Times New Roman"/>
                        </a:rPr>
                        <a:t>介護</a:t>
                      </a:r>
                      <a:r>
                        <a:rPr lang="ja-JP" sz="1800" kern="100" dirty="0" smtClean="0">
                          <a:latin typeface="+mj-ea"/>
                          <a:ea typeface="+mj-ea"/>
                          <a:cs typeface="Times New Roman"/>
                        </a:rPr>
                        <a:t>保険</a:t>
                      </a:r>
                      <a:endParaRPr lang="en-US" altLang="ja-JP" sz="1800" kern="100" dirty="0" smtClean="0">
                        <a:latin typeface="+mj-ea"/>
                        <a:ea typeface="+mj-ea"/>
                        <a:cs typeface="Times New Roman"/>
                      </a:endParaRPr>
                    </a:p>
                    <a:p>
                      <a:pPr algn="ctr">
                        <a:spcAft>
                          <a:spcPts val="0"/>
                        </a:spcAft>
                      </a:pPr>
                      <a:r>
                        <a:rPr lang="ja-JP" sz="1800" kern="100" dirty="0" smtClean="0">
                          <a:latin typeface="+mj-ea"/>
                          <a:ea typeface="+mj-ea"/>
                          <a:cs typeface="Times New Roman"/>
                        </a:rPr>
                        <a:t>レンタル</a:t>
                      </a:r>
                      <a:endParaRPr lang="ja-JP" sz="1800" kern="100" dirty="0">
                        <a:latin typeface="+mj-ea"/>
                        <a:ea typeface="+mj-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ja-JP" sz="1800" kern="100" dirty="0" smtClean="0">
                          <a:latin typeface="+mj-ea"/>
                          <a:ea typeface="+mj-ea"/>
                          <a:cs typeface="Times New Roman"/>
                        </a:rPr>
                        <a:t>6</a:t>
                      </a:r>
                      <a:r>
                        <a:rPr lang="ja-JP" altLang="en-US" sz="1800" kern="100" dirty="0" smtClean="0">
                          <a:latin typeface="+mj-ea"/>
                          <a:ea typeface="+mj-ea"/>
                          <a:cs typeface="Times New Roman"/>
                        </a:rPr>
                        <a:t>万円</a:t>
                      </a:r>
                      <a:endParaRPr lang="en-US" altLang="ja-JP" sz="1800" kern="100" dirty="0" smtClean="0">
                        <a:latin typeface="+mj-ea"/>
                        <a:ea typeface="+mj-ea"/>
                        <a:cs typeface="Times New Roman"/>
                      </a:endParaRPr>
                    </a:p>
                    <a:p>
                      <a:pPr algn="ctr">
                        <a:spcAft>
                          <a:spcPts val="0"/>
                        </a:spcAft>
                      </a:pPr>
                      <a:r>
                        <a:rPr lang="en-US" sz="1800" kern="100" dirty="0" smtClean="0">
                          <a:latin typeface="+mj-ea"/>
                          <a:ea typeface="+mj-ea"/>
                          <a:cs typeface="Times New Roman"/>
                        </a:rPr>
                        <a:t>(</a:t>
                      </a:r>
                      <a:r>
                        <a:rPr lang="en-US" altLang="ja-JP" sz="1800" kern="100" dirty="0" smtClean="0">
                          <a:latin typeface="+mj-ea"/>
                          <a:ea typeface="+mj-ea"/>
                          <a:cs typeface="Times New Roman"/>
                        </a:rPr>
                        <a:t>5</a:t>
                      </a:r>
                      <a:r>
                        <a:rPr lang="ja-JP" altLang="en-US" sz="1800" kern="100" dirty="0" smtClean="0">
                          <a:latin typeface="+mj-ea"/>
                          <a:ea typeface="+mj-ea"/>
                          <a:cs typeface="Times New Roman"/>
                        </a:rPr>
                        <a:t>千円</a:t>
                      </a:r>
                      <a:r>
                        <a:rPr lang="ja-JP" sz="1800" kern="100" dirty="0" smtClean="0">
                          <a:latin typeface="+mj-ea"/>
                          <a:ea typeface="+mj-ea"/>
                          <a:cs typeface="Times New Roman"/>
                        </a:rPr>
                        <a:t>×</a:t>
                      </a:r>
                      <a:r>
                        <a:rPr lang="en-US" altLang="ja-JP" sz="1800" kern="100" dirty="0" smtClean="0">
                          <a:latin typeface="+mj-ea"/>
                          <a:ea typeface="+mj-ea"/>
                          <a:cs typeface="Times New Roman"/>
                        </a:rPr>
                        <a:t>12</a:t>
                      </a:r>
                      <a:r>
                        <a:rPr lang="ja-JP" altLang="en-US" sz="1800" kern="100" dirty="0" smtClean="0">
                          <a:latin typeface="+mj-ea"/>
                          <a:ea typeface="+mj-ea"/>
                          <a:cs typeface="Times New Roman"/>
                        </a:rPr>
                        <a:t>ヵ月</a:t>
                      </a:r>
                      <a:r>
                        <a:rPr lang="en-US" sz="1800" kern="100" dirty="0" smtClean="0">
                          <a:latin typeface="+mj-ea"/>
                          <a:ea typeface="+mj-ea"/>
                          <a:cs typeface="Times New Roman"/>
                        </a:rPr>
                        <a:t>)</a:t>
                      </a:r>
                      <a:endParaRPr lang="ja-JP" sz="1800" kern="100" dirty="0">
                        <a:latin typeface="+mj-ea"/>
                        <a:ea typeface="+mj-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800" b="1" kern="100" dirty="0" smtClean="0">
                          <a:solidFill>
                            <a:schemeClr val="tx2"/>
                          </a:solidFill>
                          <a:latin typeface="+mj-ea"/>
                          <a:ea typeface="+mj-ea"/>
                          <a:cs typeface="Times New Roman"/>
                        </a:rPr>
                        <a:t>12</a:t>
                      </a:r>
                      <a:r>
                        <a:rPr lang="ja-JP" altLang="en-US" sz="1800" b="1" kern="100" dirty="0" smtClean="0">
                          <a:solidFill>
                            <a:schemeClr val="tx2"/>
                          </a:solidFill>
                          <a:latin typeface="+mj-ea"/>
                          <a:ea typeface="+mj-ea"/>
                          <a:cs typeface="Times New Roman"/>
                        </a:rPr>
                        <a:t>万円</a:t>
                      </a:r>
                      <a:endParaRPr lang="en-US" altLang="ja-JP" sz="1800" b="1" kern="100" dirty="0" smtClean="0">
                        <a:solidFill>
                          <a:schemeClr val="tx2"/>
                        </a:solidFill>
                        <a:latin typeface="+mj-ea"/>
                        <a:ea typeface="+mj-ea"/>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800" kern="100" dirty="0" smtClean="0">
                          <a:latin typeface="+mj-ea"/>
                          <a:ea typeface="+mj-ea"/>
                          <a:cs typeface="Times New Roman"/>
                        </a:rPr>
                        <a:t>(</a:t>
                      </a:r>
                      <a:r>
                        <a:rPr lang="en-US" altLang="ja-JP" sz="1800" kern="100" dirty="0" smtClean="0">
                          <a:latin typeface="+mj-ea"/>
                          <a:ea typeface="+mj-ea"/>
                          <a:cs typeface="Times New Roman"/>
                        </a:rPr>
                        <a:t>5</a:t>
                      </a:r>
                      <a:r>
                        <a:rPr lang="ja-JP" altLang="en-US" sz="1800" kern="100" dirty="0" smtClean="0">
                          <a:latin typeface="+mj-ea"/>
                          <a:ea typeface="+mj-ea"/>
                          <a:cs typeface="Times New Roman"/>
                        </a:rPr>
                        <a:t>千円</a:t>
                      </a:r>
                      <a:r>
                        <a:rPr lang="ja-JP" altLang="ja-JP" sz="1800" kern="100" dirty="0" smtClean="0">
                          <a:latin typeface="+mj-ea"/>
                          <a:ea typeface="+mj-ea"/>
                          <a:cs typeface="Times New Roman"/>
                        </a:rPr>
                        <a:t>×</a:t>
                      </a:r>
                      <a:r>
                        <a:rPr lang="en-US" altLang="ja-JP" sz="1800" kern="100" dirty="0" smtClean="0">
                          <a:latin typeface="+mj-ea"/>
                          <a:ea typeface="+mj-ea"/>
                          <a:cs typeface="Times New Roman"/>
                        </a:rPr>
                        <a:t>24</a:t>
                      </a:r>
                      <a:r>
                        <a:rPr lang="ja-JP" altLang="en-US" sz="1800" kern="100" dirty="0" smtClean="0">
                          <a:latin typeface="+mj-ea"/>
                          <a:ea typeface="+mj-ea"/>
                          <a:cs typeface="Times New Roman"/>
                        </a:rPr>
                        <a:t>ヵ月</a:t>
                      </a:r>
                      <a:r>
                        <a:rPr lang="en-US" altLang="ja-JP" sz="1800" kern="100" dirty="0" smtClean="0">
                          <a:latin typeface="+mj-ea"/>
                          <a:ea typeface="+mj-ea"/>
                          <a:cs typeface="Times New Roman"/>
                        </a:rPr>
                        <a:t>)</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800" kern="100" dirty="0" smtClean="0">
                        <a:latin typeface="+mj-ea"/>
                        <a:ea typeface="+mj-ea"/>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smtClean="0">
                          <a:solidFill>
                            <a:srgbClr val="FF0000"/>
                          </a:solidFill>
                          <a:latin typeface="+mj-ea"/>
                          <a:ea typeface="+mj-ea"/>
                          <a:cs typeface="Times New Roman"/>
                        </a:rPr>
                        <a:t>14</a:t>
                      </a:r>
                      <a:r>
                        <a:rPr lang="ja-JP" altLang="en-US" sz="1800" b="1" kern="100" dirty="0" smtClean="0">
                          <a:solidFill>
                            <a:srgbClr val="FF0000"/>
                          </a:solidFill>
                          <a:latin typeface="+mj-ea"/>
                          <a:ea typeface="+mj-ea"/>
                          <a:cs typeface="Times New Roman"/>
                        </a:rPr>
                        <a:t>万</a:t>
                      </a:r>
                      <a:r>
                        <a:rPr lang="en-US" altLang="ja-JP" sz="1800" b="1" kern="100" dirty="0" smtClean="0">
                          <a:solidFill>
                            <a:srgbClr val="FF0000"/>
                          </a:solidFill>
                          <a:latin typeface="+mj-ea"/>
                          <a:ea typeface="+mj-ea"/>
                          <a:cs typeface="Times New Roman"/>
                        </a:rPr>
                        <a:t>5</a:t>
                      </a:r>
                      <a:r>
                        <a:rPr lang="ja-JP" altLang="en-US" sz="1800" b="1" kern="100" dirty="0" smtClean="0">
                          <a:solidFill>
                            <a:srgbClr val="FF0000"/>
                          </a:solidFill>
                          <a:latin typeface="+mj-ea"/>
                          <a:ea typeface="+mj-ea"/>
                          <a:cs typeface="Times New Roman"/>
                        </a:rPr>
                        <a:t>千円</a:t>
                      </a:r>
                      <a:r>
                        <a:rPr lang="en-US" altLang="ja-JP" sz="1800" b="1" kern="100" dirty="0" smtClean="0">
                          <a:solidFill>
                            <a:srgbClr val="FF0000"/>
                          </a:solidFill>
                          <a:latin typeface="+mj-ea"/>
                          <a:ea typeface="+mj-ea"/>
                          <a:cs typeface="Times New Roman"/>
                        </a:rPr>
                        <a:t>※</a:t>
                      </a:r>
                      <a:r>
                        <a:rPr lang="ja-JP" altLang="en-US" sz="1800" b="1" kern="100" dirty="0" smtClean="0">
                          <a:solidFill>
                            <a:srgbClr val="FF0000"/>
                          </a:solidFill>
                          <a:latin typeface="+mj-ea"/>
                          <a:ea typeface="+mj-ea"/>
                          <a:cs typeface="Times New Roman"/>
                        </a:rPr>
                        <a:t>２</a:t>
                      </a:r>
                      <a:endParaRPr lang="en-US" altLang="ja-JP" sz="1800" b="1" kern="100" dirty="0" smtClean="0">
                        <a:solidFill>
                          <a:srgbClr val="FF0000"/>
                        </a:solidFill>
                        <a:latin typeface="+mj-ea"/>
                        <a:ea typeface="+mj-ea"/>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kern="100" dirty="0" smtClean="0">
                          <a:solidFill>
                            <a:schemeClr val="tx1"/>
                          </a:solidFill>
                          <a:latin typeface="+mj-ea"/>
                          <a:ea typeface="+mn-ea"/>
                          <a:cs typeface="Times New Roman"/>
                        </a:rPr>
                        <a:t>(</a:t>
                      </a:r>
                      <a:r>
                        <a:rPr kumimoji="1" lang="en-US" altLang="ja-JP" sz="1800" kern="100" dirty="0" smtClean="0">
                          <a:solidFill>
                            <a:schemeClr val="tx1"/>
                          </a:solidFill>
                          <a:latin typeface="+mj-ea"/>
                          <a:ea typeface="+mn-ea"/>
                          <a:cs typeface="Times New Roman"/>
                        </a:rPr>
                        <a:t>5</a:t>
                      </a:r>
                      <a:r>
                        <a:rPr kumimoji="1" lang="ja-JP" altLang="en-US" sz="1800" kern="100" dirty="0" smtClean="0">
                          <a:solidFill>
                            <a:schemeClr val="tx1"/>
                          </a:solidFill>
                          <a:latin typeface="+mj-ea"/>
                          <a:ea typeface="+mn-ea"/>
                          <a:cs typeface="Times New Roman"/>
                        </a:rPr>
                        <a:t>千円</a:t>
                      </a:r>
                      <a:r>
                        <a:rPr kumimoji="1" lang="ja-JP" altLang="ja-JP" sz="1800" kern="100" dirty="0" smtClean="0">
                          <a:solidFill>
                            <a:schemeClr val="tx1"/>
                          </a:solidFill>
                          <a:latin typeface="+mj-ea"/>
                          <a:ea typeface="+mn-ea"/>
                          <a:cs typeface="Times New Roman"/>
                        </a:rPr>
                        <a:t>×</a:t>
                      </a:r>
                      <a:r>
                        <a:rPr kumimoji="1" lang="en-US" altLang="ja-JP" sz="1800" kern="100" dirty="0" smtClean="0">
                          <a:solidFill>
                            <a:schemeClr val="tx1"/>
                          </a:solidFill>
                          <a:latin typeface="+mj-ea"/>
                          <a:ea typeface="+mn-ea"/>
                          <a:cs typeface="Times New Roman"/>
                        </a:rPr>
                        <a:t>19</a:t>
                      </a:r>
                      <a:r>
                        <a:rPr kumimoji="1" lang="ja-JP" altLang="en-US" sz="1800" kern="100" dirty="0" smtClean="0">
                          <a:solidFill>
                            <a:schemeClr val="tx1"/>
                          </a:solidFill>
                          <a:latin typeface="+mj-ea"/>
                          <a:ea typeface="+mn-ea"/>
                          <a:cs typeface="Times New Roman"/>
                        </a:rPr>
                        <a:t>ヵ月</a:t>
                      </a:r>
                      <a:r>
                        <a:rPr kumimoji="1" lang="en-US" altLang="ja-JP" sz="1800" kern="100" dirty="0" smtClean="0">
                          <a:solidFill>
                            <a:schemeClr val="tx1"/>
                          </a:solidFill>
                          <a:latin typeface="+mj-ea"/>
                          <a:ea typeface="+mn-ea"/>
                          <a:cs typeface="Times New Roman"/>
                        </a:rPr>
                        <a:t>) (</a:t>
                      </a:r>
                      <a:r>
                        <a:rPr kumimoji="1" lang="en-US" altLang="ja-JP" sz="1800" kern="100" dirty="0" smtClean="0">
                          <a:solidFill>
                            <a:schemeClr val="tx1"/>
                          </a:solidFill>
                          <a:latin typeface="+mj-ea"/>
                          <a:ea typeface="+mn-ea"/>
                          <a:cs typeface="Times New Roman"/>
                        </a:rPr>
                        <a:t>1</a:t>
                      </a:r>
                      <a:r>
                        <a:rPr kumimoji="1" lang="ja-JP" altLang="en-US" sz="1800" kern="100" dirty="0" smtClean="0">
                          <a:solidFill>
                            <a:schemeClr val="tx1"/>
                          </a:solidFill>
                          <a:latin typeface="+mj-ea"/>
                          <a:ea typeface="+mn-ea"/>
                          <a:cs typeface="Times New Roman"/>
                        </a:rPr>
                        <a:t>万円</a:t>
                      </a:r>
                      <a:r>
                        <a:rPr kumimoji="1" lang="ja-JP" altLang="ja-JP" sz="1800" kern="100" dirty="0" smtClean="0">
                          <a:solidFill>
                            <a:schemeClr val="tx1"/>
                          </a:solidFill>
                          <a:latin typeface="+mj-ea"/>
                          <a:ea typeface="+mn-ea"/>
                          <a:cs typeface="Times New Roman"/>
                        </a:rPr>
                        <a:t>×</a:t>
                      </a:r>
                      <a:r>
                        <a:rPr kumimoji="1" lang="en-US" altLang="ja-JP" sz="1800" kern="100" dirty="0" smtClean="0">
                          <a:solidFill>
                            <a:schemeClr val="tx1"/>
                          </a:solidFill>
                          <a:latin typeface="+mj-ea"/>
                          <a:ea typeface="+mn-ea"/>
                          <a:cs typeface="Times New Roman"/>
                        </a:rPr>
                        <a:t>5</a:t>
                      </a:r>
                      <a:r>
                        <a:rPr kumimoji="1" lang="ja-JP" altLang="en-US" sz="1800" kern="100" dirty="0" smtClean="0">
                          <a:solidFill>
                            <a:schemeClr val="tx1"/>
                          </a:solidFill>
                          <a:latin typeface="+mj-ea"/>
                          <a:ea typeface="+mn-ea"/>
                          <a:cs typeface="Times New Roman"/>
                        </a:rPr>
                        <a:t>ヵ月</a:t>
                      </a:r>
                      <a:r>
                        <a:rPr kumimoji="1" lang="en-US" altLang="ja-JP" sz="1800" kern="100" dirty="0" smtClean="0">
                          <a:solidFill>
                            <a:schemeClr val="tx1"/>
                          </a:solidFill>
                          <a:latin typeface="+mj-ea"/>
                          <a:ea typeface="+mn-ea"/>
                          <a:cs typeface="Times New Roman"/>
                        </a:rPr>
                        <a:t>)</a:t>
                      </a: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n-US" altLang="ja-JP" sz="1800" kern="100" dirty="0" smtClean="0">
                        <a:latin typeface="+mj-ea"/>
                        <a:ea typeface="+mj-ea"/>
                        <a:cs typeface="Times New Roman"/>
                      </a:endParaRPr>
                    </a:p>
                    <a:p>
                      <a:pPr algn="ctr">
                        <a:spcAft>
                          <a:spcPts val="0"/>
                        </a:spcAft>
                      </a:pPr>
                      <a:r>
                        <a:rPr lang="en-US" altLang="ja-JP" sz="2400" b="1" kern="100" dirty="0" smtClean="0">
                          <a:solidFill>
                            <a:schemeClr val="tx2"/>
                          </a:solidFill>
                          <a:latin typeface="+mj-ea"/>
                          <a:ea typeface="+mj-ea"/>
                          <a:cs typeface="Times New Roman"/>
                        </a:rPr>
                        <a:t>18</a:t>
                      </a:r>
                      <a:r>
                        <a:rPr lang="ja-JP" altLang="en-US" sz="2400" b="1" kern="100" dirty="0" smtClean="0">
                          <a:solidFill>
                            <a:schemeClr val="tx2"/>
                          </a:solidFill>
                          <a:latin typeface="+mj-ea"/>
                          <a:ea typeface="+mj-ea"/>
                          <a:cs typeface="Times New Roman"/>
                        </a:rPr>
                        <a:t>万円</a:t>
                      </a:r>
                      <a:endParaRPr lang="en-US" altLang="ja-JP" sz="2400" b="1" kern="100" dirty="0" smtClean="0">
                        <a:solidFill>
                          <a:schemeClr val="tx2"/>
                        </a:solidFill>
                        <a:latin typeface="+mj-ea"/>
                        <a:ea typeface="+mj-ea"/>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800" kern="100" dirty="0" smtClean="0">
                          <a:latin typeface="+mj-ea"/>
                          <a:ea typeface="+mj-ea"/>
                          <a:cs typeface="Times New Roman"/>
                        </a:rPr>
                        <a:t>(</a:t>
                      </a:r>
                      <a:r>
                        <a:rPr lang="en-US" altLang="ja-JP" sz="1800" kern="100" dirty="0" smtClean="0">
                          <a:latin typeface="+mj-ea"/>
                          <a:ea typeface="+mj-ea"/>
                          <a:cs typeface="Times New Roman"/>
                        </a:rPr>
                        <a:t>5</a:t>
                      </a:r>
                      <a:r>
                        <a:rPr lang="ja-JP" altLang="en-US" sz="1800" kern="100" dirty="0" smtClean="0">
                          <a:latin typeface="+mj-ea"/>
                          <a:ea typeface="+mj-ea"/>
                          <a:cs typeface="Times New Roman"/>
                        </a:rPr>
                        <a:t>千円</a:t>
                      </a:r>
                      <a:r>
                        <a:rPr lang="ja-JP" altLang="ja-JP" sz="1800" kern="100" dirty="0" smtClean="0">
                          <a:latin typeface="+mj-ea"/>
                          <a:ea typeface="+mj-ea"/>
                          <a:cs typeface="Times New Roman"/>
                        </a:rPr>
                        <a:t>×</a:t>
                      </a:r>
                      <a:r>
                        <a:rPr lang="en-US" altLang="ja-JP" sz="1800" kern="100" dirty="0" smtClean="0">
                          <a:latin typeface="+mj-ea"/>
                          <a:ea typeface="+mj-ea"/>
                          <a:cs typeface="Times New Roman"/>
                        </a:rPr>
                        <a:t>36</a:t>
                      </a:r>
                      <a:r>
                        <a:rPr lang="ja-JP" altLang="en-US" sz="1800" kern="100" dirty="0" smtClean="0">
                          <a:latin typeface="+mj-ea"/>
                          <a:ea typeface="+mj-ea"/>
                          <a:cs typeface="Times New Roman"/>
                        </a:rPr>
                        <a:t>ヵ月</a:t>
                      </a:r>
                      <a:r>
                        <a:rPr lang="en-US" altLang="ja-JP" sz="1800" kern="100" dirty="0" smtClean="0">
                          <a:latin typeface="+mj-ea"/>
                          <a:ea typeface="+mj-ea"/>
                          <a:cs typeface="Times New Roman"/>
                        </a:rPr>
                        <a:t>)</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800" kern="100" dirty="0" smtClean="0">
                        <a:latin typeface="+mj-ea"/>
                        <a:ea typeface="+mj-ea"/>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400" b="1" kern="100" dirty="0" smtClean="0">
                          <a:solidFill>
                            <a:srgbClr val="C00000"/>
                          </a:solidFill>
                          <a:latin typeface="+mj-ea"/>
                          <a:ea typeface="+mj-ea"/>
                          <a:cs typeface="Times New Roman"/>
                        </a:rPr>
                        <a:t>※</a:t>
                      </a:r>
                      <a:r>
                        <a:rPr lang="en-US" altLang="ja-JP" sz="2400" b="1" kern="100" dirty="0" smtClean="0">
                          <a:solidFill>
                            <a:srgbClr val="C00000"/>
                          </a:solidFill>
                          <a:latin typeface="+mj-ea"/>
                          <a:ea typeface="+mj-ea"/>
                          <a:cs typeface="Times New Roman"/>
                        </a:rPr>
                        <a:t>26</a:t>
                      </a:r>
                      <a:r>
                        <a:rPr lang="ja-JP" altLang="en-US" sz="2400" b="1" kern="100" dirty="0" smtClean="0">
                          <a:solidFill>
                            <a:srgbClr val="C00000"/>
                          </a:solidFill>
                          <a:latin typeface="+mj-ea"/>
                          <a:ea typeface="+mj-ea"/>
                          <a:cs typeface="Times New Roman"/>
                        </a:rPr>
                        <a:t>万</a:t>
                      </a:r>
                      <a:r>
                        <a:rPr lang="en-US" altLang="ja-JP" sz="2400" b="1" kern="100" dirty="0" smtClean="0">
                          <a:solidFill>
                            <a:srgbClr val="C00000"/>
                          </a:solidFill>
                          <a:latin typeface="+mj-ea"/>
                          <a:ea typeface="+mj-ea"/>
                          <a:cs typeface="Times New Roman"/>
                        </a:rPr>
                        <a:t>5</a:t>
                      </a:r>
                      <a:r>
                        <a:rPr lang="ja-JP" altLang="en-US" sz="2400" b="1" kern="100" dirty="0" smtClean="0">
                          <a:solidFill>
                            <a:srgbClr val="C00000"/>
                          </a:solidFill>
                          <a:latin typeface="+mj-ea"/>
                          <a:ea typeface="+mj-ea"/>
                          <a:cs typeface="Times New Roman"/>
                        </a:rPr>
                        <a:t>千円</a:t>
                      </a:r>
                      <a:endParaRPr lang="ja-JP" altLang="ja-JP" sz="2400" b="1" kern="100" dirty="0" smtClean="0">
                        <a:solidFill>
                          <a:srgbClr val="C00000"/>
                        </a:solidFill>
                        <a:latin typeface="+mj-ea"/>
                        <a:ea typeface="+mj-ea"/>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kern="100" dirty="0" smtClean="0">
                          <a:solidFill>
                            <a:schemeClr val="tx1"/>
                          </a:solidFill>
                          <a:latin typeface="+mj-ea"/>
                          <a:ea typeface="+mn-ea"/>
                          <a:cs typeface="Times New Roman"/>
                        </a:rPr>
                        <a:t>(</a:t>
                      </a:r>
                      <a:r>
                        <a:rPr kumimoji="1" lang="en-US" altLang="ja-JP" sz="1800" kern="100" dirty="0" smtClean="0">
                          <a:solidFill>
                            <a:schemeClr val="tx1"/>
                          </a:solidFill>
                          <a:latin typeface="+mj-ea"/>
                          <a:ea typeface="+mn-ea"/>
                          <a:cs typeface="Times New Roman"/>
                        </a:rPr>
                        <a:t>5</a:t>
                      </a:r>
                      <a:r>
                        <a:rPr kumimoji="1" lang="ja-JP" altLang="en-US" sz="1800" kern="100" dirty="0" smtClean="0">
                          <a:solidFill>
                            <a:schemeClr val="tx1"/>
                          </a:solidFill>
                          <a:latin typeface="+mj-ea"/>
                          <a:ea typeface="+mn-ea"/>
                          <a:cs typeface="Times New Roman"/>
                        </a:rPr>
                        <a:t>千円</a:t>
                      </a:r>
                      <a:r>
                        <a:rPr kumimoji="1" lang="ja-JP" altLang="ja-JP" sz="1800" kern="100" dirty="0" smtClean="0">
                          <a:solidFill>
                            <a:schemeClr val="tx1"/>
                          </a:solidFill>
                          <a:latin typeface="+mj-ea"/>
                          <a:ea typeface="+mn-ea"/>
                          <a:cs typeface="Times New Roman"/>
                        </a:rPr>
                        <a:t>×</a:t>
                      </a:r>
                      <a:r>
                        <a:rPr kumimoji="1" lang="en-US" altLang="ja-JP" sz="1800" kern="100" dirty="0" smtClean="0">
                          <a:solidFill>
                            <a:schemeClr val="tx1"/>
                          </a:solidFill>
                          <a:latin typeface="+mj-ea"/>
                          <a:ea typeface="+mn-ea"/>
                          <a:cs typeface="Times New Roman"/>
                        </a:rPr>
                        <a:t>19</a:t>
                      </a:r>
                      <a:r>
                        <a:rPr kumimoji="1" lang="ja-JP" altLang="en-US" sz="1800" kern="100" dirty="0" smtClean="0">
                          <a:solidFill>
                            <a:schemeClr val="tx1"/>
                          </a:solidFill>
                          <a:latin typeface="+mj-ea"/>
                          <a:ea typeface="+mn-ea"/>
                          <a:cs typeface="Times New Roman"/>
                        </a:rPr>
                        <a:t>ヵ月</a:t>
                      </a:r>
                      <a:r>
                        <a:rPr kumimoji="1" lang="en-US" altLang="ja-JP" sz="1800" kern="100" dirty="0" smtClean="0">
                          <a:solidFill>
                            <a:schemeClr val="tx1"/>
                          </a:solidFill>
                          <a:latin typeface="+mj-ea"/>
                          <a:ea typeface="+mn-ea"/>
                          <a:cs typeface="Times New Roman"/>
                        </a:rPr>
                        <a:t>) (</a:t>
                      </a:r>
                      <a:r>
                        <a:rPr kumimoji="1" lang="en-US" altLang="ja-JP" sz="1800" kern="100" dirty="0" smtClean="0">
                          <a:solidFill>
                            <a:schemeClr val="tx1"/>
                          </a:solidFill>
                          <a:latin typeface="+mj-ea"/>
                          <a:ea typeface="+mn-ea"/>
                          <a:cs typeface="Times New Roman"/>
                        </a:rPr>
                        <a:t>1</a:t>
                      </a:r>
                      <a:r>
                        <a:rPr kumimoji="1" lang="ja-JP" altLang="en-US" sz="1800" kern="100" dirty="0" smtClean="0">
                          <a:solidFill>
                            <a:schemeClr val="tx1"/>
                          </a:solidFill>
                          <a:latin typeface="+mj-ea"/>
                          <a:ea typeface="+mn-ea"/>
                          <a:cs typeface="Times New Roman"/>
                        </a:rPr>
                        <a:t>万円</a:t>
                      </a:r>
                      <a:r>
                        <a:rPr kumimoji="1" lang="ja-JP" altLang="ja-JP" sz="1800" kern="100" dirty="0" smtClean="0">
                          <a:solidFill>
                            <a:schemeClr val="tx1"/>
                          </a:solidFill>
                          <a:latin typeface="+mj-ea"/>
                          <a:ea typeface="+mn-ea"/>
                          <a:cs typeface="Times New Roman"/>
                        </a:rPr>
                        <a:t>×</a:t>
                      </a:r>
                      <a:r>
                        <a:rPr kumimoji="1" lang="en-US" altLang="ja-JP" sz="1800" kern="100" dirty="0" smtClean="0">
                          <a:solidFill>
                            <a:schemeClr val="tx1"/>
                          </a:solidFill>
                          <a:latin typeface="+mj-ea"/>
                          <a:ea typeface="+mn-ea"/>
                          <a:cs typeface="Times New Roman"/>
                        </a:rPr>
                        <a:t>17</a:t>
                      </a:r>
                      <a:r>
                        <a:rPr kumimoji="1" lang="ja-JP" altLang="en-US" sz="1800" kern="100" dirty="0" smtClean="0">
                          <a:solidFill>
                            <a:schemeClr val="tx1"/>
                          </a:solidFill>
                          <a:latin typeface="+mj-ea"/>
                          <a:ea typeface="+mn-ea"/>
                          <a:cs typeface="Times New Roman"/>
                        </a:rPr>
                        <a:t>ヵ月</a:t>
                      </a:r>
                      <a:r>
                        <a:rPr kumimoji="1" lang="en-US" altLang="ja-JP" sz="1800" kern="100" dirty="0" smtClean="0">
                          <a:solidFill>
                            <a:schemeClr val="tx1"/>
                          </a:solidFill>
                          <a:latin typeface="+mj-ea"/>
                          <a:ea typeface="+mn-ea"/>
                          <a:cs typeface="Times New Roman"/>
                        </a:rPr>
                        <a:t>)</a:t>
                      </a:r>
                    </a:p>
                    <a:p>
                      <a:pPr algn="ctr">
                        <a:spcAft>
                          <a:spcPts val="0"/>
                        </a:spcAft>
                      </a:pPr>
                      <a:endParaRPr lang="ja-JP" sz="1800" kern="100" dirty="0">
                        <a:latin typeface="+mj-ea"/>
                        <a:ea typeface="+mj-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762303">
                <a:tc>
                  <a:txBody>
                    <a:bodyPr/>
                    <a:lstStyle/>
                    <a:p>
                      <a:pPr algn="ctr">
                        <a:spcAft>
                          <a:spcPts val="0"/>
                        </a:spcAft>
                      </a:pPr>
                      <a:r>
                        <a:rPr lang="ja-JP" sz="1800" kern="100" dirty="0">
                          <a:latin typeface="+mj-ea"/>
                          <a:ea typeface="+mj-ea"/>
                          <a:cs typeface="Times New Roman"/>
                        </a:rPr>
                        <a:t>購　入</a:t>
                      </a: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Aft>
                          <a:spcPts val="0"/>
                        </a:spcAft>
                      </a:pPr>
                      <a:r>
                        <a:rPr lang="en-US" altLang="ja-JP" sz="1800" kern="100" dirty="0" smtClean="0">
                          <a:solidFill>
                            <a:srgbClr val="00B0F0"/>
                          </a:solidFill>
                          <a:latin typeface="+mj-ea"/>
                          <a:ea typeface="+mj-ea"/>
                          <a:cs typeface="Times New Roman"/>
                        </a:rPr>
                        <a:t>15</a:t>
                      </a:r>
                      <a:r>
                        <a:rPr lang="ja-JP" altLang="en-US" sz="1800" kern="100" dirty="0" smtClean="0">
                          <a:solidFill>
                            <a:srgbClr val="00B0F0"/>
                          </a:solidFill>
                          <a:latin typeface="+mj-ea"/>
                          <a:ea typeface="+mj-ea"/>
                          <a:cs typeface="Times New Roman"/>
                        </a:rPr>
                        <a:t>万円の場合</a:t>
                      </a:r>
                      <a:r>
                        <a:rPr kumimoji="1" lang="en-US" altLang="ja-JP" sz="1800" b="1" kern="100" dirty="0" smtClean="0">
                          <a:solidFill>
                            <a:srgbClr val="00B0F0"/>
                          </a:solidFill>
                          <a:latin typeface="+mj-ea"/>
                          <a:ea typeface="+mn-ea"/>
                          <a:cs typeface="Times New Roman"/>
                        </a:rPr>
                        <a:t>※</a:t>
                      </a:r>
                      <a:r>
                        <a:rPr kumimoji="1" lang="ja-JP" altLang="en-US" sz="1800" b="1" kern="100" dirty="0" smtClean="0">
                          <a:solidFill>
                            <a:srgbClr val="00B0F0"/>
                          </a:solidFill>
                          <a:latin typeface="+mj-ea"/>
                          <a:ea typeface="+mn-ea"/>
                          <a:cs typeface="Times New Roman"/>
                        </a:rPr>
                        <a:t>１</a:t>
                      </a:r>
                      <a:endParaRPr lang="ja-JP" sz="1800" kern="100" dirty="0">
                        <a:solidFill>
                          <a:srgbClr val="00B0F0"/>
                        </a:solidFill>
                        <a:latin typeface="+mj-ea"/>
                        <a:ea typeface="+mj-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Aft>
                          <a:spcPts val="0"/>
                        </a:spcAft>
                      </a:pPr>
                      <a:r>
                        <a:rPr kumimoji="1" lang="ja-JP" altLang="en-US" sz="3600" b="1" kern="100" dirty="0" smtClean="0">
                          <a:solidFill>
                            <a:srgbClr val="00B0F0"/>
                          </a:solidFill>
                          <a:latin typeface="+mj-ea"/>
                          <a:ea typeface="+mn-ea"/>
                          <a:cs typeface="Times New Roman"/>
                        </a:rPr>
                        <a:t>⇒</a:t>
                      </a:r>
                      <a:endParaRPr kumimoji="1" lang="ja-JP" altLang="ja-JP" sz="3600" b="1" kern="100" dirty="0">
                        <a:solidFill>
                          <a:srgbClr val="00B0F0"/>
                        </a:solidFill>
                        <a:latin typeface="+mj-ea"/>
                        <a:ea typeface="+mn-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Aft>
                          <a:spcPts val="0"/>
                        </a:spcAft>
                      </a:pPr>
                      <a:r>
                        <a:rPr kumimoji="1" lang="en-US" altLang="ja-JP" sz="2400" b="1" kern="100" dirty="0" smtClean="0">
                          <a:solidFill>
                            <a:srgbClr val="00B0F0"/>
                          </a:solidFill>
                          <a:latin typeface="+mj-ea"/>
                          <a:ea typeface="+mn-ea"/>
                          <a:cs typeface="Times New Roman"/>
                        </a:rPr>
                        <a:t>15</a:t>
                      </a:r>
                      <a:r>
                        <a:rPr kumimoji="1" lang="ja-JP" altLang="en-US" sz="2400" b="1" kern="100" dirty="0" smtClean="0">
                          <a:solidFill>
                            <a:srgbClr val="00B0F0"/>
                          </a:solidFill>
                          <a:latin typeface="+mj-ea"/>
                          <a:ea typeface="+mn-ea"/>
                          <a:cs typeface="Times New Roman"/>
                        </a:rPr>
                        <a:t>万円</a:t>
                      </a:r>
                      <a:endParaRPr kumimoji="1" lang="ja-JP" altLang="ja-JP" sz="2400" b="1" kern="100" dirty="0">
                        <a:solidFill>
                          <a:srgbClr val="00B0F0"/>
                        </a:solidFill>
                        <a:latin typeface="+mj-ea"/>
                        <a:ea typeface="+mn-ea"/>
                        <a:cs typeface="Times New Roman"/>
                      </a:endParaRPr>
                    </a:p>
                  </a:txBody>
                  <a:tcPr marL="60892" marR="60892"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bl>
          </a:graphicData>
        </a:graphic>
      </p:graphicFrame>
      <p:sp>
        <p:nvSpPr>
          <p:cNvPr id="9218" name="Rectangle 2"/>
          <p:cNvSpPr>
            <a:spLocks noChangeArrowheads="1"/>
          </p:cNvSpPr>
          <p:nvPr/>
        </p:nvSpPr>
        <p:spPr bwMode="auto">
          <a:xfrm>
            <a:off x="2051720" y="1124744"/>
            <a:ext cx="5262979"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介護保険レンタルと購入の推移（利用者負担を￥</a:t>
            </a:r>
            <a:r>
              <a:rPr lang="ja-JP" altLang="en-US" sz="1200" dirty="0" smtClean="0">
                <a:latin typeface="Century" pitchFamily="18" charset="0"/>
                <a:ea typeface="ＭＳ 明朝" pitchFamily="17" charset="-128"/>
                <a:cs typeface="Times New Roman" pitchFamily="18" charset="0"/>
              </a:rPr>
              <a:t>５千</a:t>
            </a:r>
            <a:r>
              <a:rPr kumimoji="1" lang="ja-JP" altLang="en-US" sz="120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円</a:t>
            </a:r>
            <a:r>
              <a:rPr kumimoji="1" lang="ja-JP" altLang="en-US" sz="120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／月とした場合）</a:t>
            </a:r>
            <a:endParaRPr kumimoji="1" lang="ja-JP" altLang="en-US" sz="180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9219" name="Rectangle 3"/>
          <p:cNvSpPr>
            <a:spLocks noChangeArrowheads="1"/>
          </p:cNvSpPr>
          <p:nvPr/>
        </p:nvSpPr>
        <p:spPr bwMode="auto">
          <a:xfrm>
            <a:off x="971600" y="5157192"/>
            <a:ext cx="7416824" cy="476393"/>
          </a:xfrm>
          <a:prstGeom prst="rect">
            <a:avLst/>
          </a:prstGeom>
          <a:solidFill>
            <a:srgbClr val="FFFFFF"/>
          </a:solidFill>
          <a:ln w="9525">
            <a:noFill/>
            <a:miter lim="800000"/>
            <a:headEnd/>
            <a:tailEnd/>
          </a:ln>
          <a:effectLst/>
        </p:spPr>
        <p:txBody>
          <a:bodyPr vert="horz" wrap="square" lIns="91440" tIns="45720" rIns="91440" bIns="6030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0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endParaRPr>
          </a:p>
          <a:p>
            <a:pPr lvl="0" eaLnBrk="0" fontAlgn="base" hangingPunct="0">
              <a:spcBef>
                <a:spcPct val="0"/>
              </a:spcBef>
              <a:spcAft>
                <a:spcPct val="0"/>
              </a:spcAft>
            </a:pPr>
            <a:r>
              <a:rPr lang="ja-JP" altLang="en-US" sz="1400" b="1" dirty="0" smtClean="0">
                <a:solidFill>
                  <a:srgbClr val="FF0000"/>
                </a:solidFill>
                <a:latin typeface="Century" pitchFamily="18" charset="0"/>
                <a:ea typeface="ＭＳ 明朝" pitchFamily="17" charset="-128"/>
                <a:cs typeface="Times New Roman" pitchFamily="18" charset="0"/>
              </a:rPr>
              <a:t>２</a:t>
            </a:r>
            <a:r>
              <a:rPr kumimoji="1" lang="ja-JP" sz="14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年後の</a:t>
            </a:r>
            <a:r>
              <a:rPr kumimoji="1" lang="ja-JP" altLang="en-US" sz="14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購入</a:t>
            </a:r>
            <a:r>
              <a:rPr kumimoji="1" lang="ja-JP" sz="14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支払額は、</a:t>
            </a:r>
            <a:r>
              <a:rPr kumimoji="1" lang="ja-JP" altLang="en-US" sz="14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介護保険</a:t>
            </a:r>
            <a:r>
              <a:rPr kumimoji="1" lang="ja-JP" sz="14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レンタル</a:t>
            </a:r>
            <a:r>
              <a:rPr kumimoji="1" lang="ja-JP" altLang="en-US" sz="14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支払額に</a:t>
            </a:r>
            <a:r>
              <a:rPr lang="ja-JP" altLang="en-US" sz="1400" b="1" dirty="0" smtClean="0">
                <a:solidFill>
                  <a:srgbClr val="FF0000"/>
                </a:solidFill>
                <a:latin typeface="Century" pitchFamily="18" charset="0"/>
                <a:ea typeface="ＭＳ 明朝" pitchFamily="17" charset="-128"/>
                <a:cs typeface="Times New Roman" pitchFamily="18" charset="0"/>
              </a:rPr>
              <a:t>ほ</a:t>
            </a:r>
            <a:r>
              <a:rPr kumimoji="1" lang="ja-JP" altLang="en-US" sz="14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ぼ匹敵します</a:t>
            </a:r>
            <a:r>
              <a:rPr kumimoji="1" lang="ja-JP" sz="1400"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（諸経費等除く）</a:t>
            </a:r>
            <a:endParaRPr kumimoji="1" lang="ja-JP" sz="14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正方形/長方形 8"/>
          <p:cNvSpPr/>
          <p:nvPr/>
        </p:nvSpPr>
        <p:spPr>
          <a:xfrm>
            <a:off x="1619672" y="6093296"/>
            <a:ext cx="6013186" cy="369332"/>
          </a:xfrm>
          <a:prstGeom prst="rect">
            <a:avLst/>
          </a:prstGeom>
        </p:spPr>
        <p:txBody>
          <a:bodyPr wrap="none">
            <a:spAutoFit/>
          </a:bodyPr>
          <a:lstStyle/>
          <a:p>
            <a:pPr algn="ctr">
              <a:spcAft>
                <a:spcPts val="0"/>
              </a:spcAft>
            </a:pPr>
            <a:r>
              <a:rPr lang="en-US" altLang="ja-JP" b="1" kern="100" dirty="0" smtClean="0">
                <a:solidFill>
                  <a:srgbClr val="FF0000"/>
                </a:solidFill>
                <a:latin typeface="+mj-ea"/>
                <a:cs typeface="Times New Roman"/>
              </a:rPr>
              <a:t>※</a:t>
            </a:r>
            <a:r>
              <a:rPr lang="ja-JP" altLang="en-US" b="1" kern="100" dirty="0" smtClean="0">
                <a:solidFill>
                  <a:srgbClr val="FF0000"/>
                </a:solidFill>
                <a:latin typeface="+mj-ea"/>
                <a:cs typeface="Times New Roman"/>
              </a:rPr>
              <a:t>２：２０１５年８月から一部の人に２割負担が適用されます</a:t>
            </a:r>
            <a:endParaRPr lang="ja-JP" altLang="ja-JP" b="1" kern="100" dirty="0">
              <a:solidFill>
                <a:srgbClr val="FF0000"/>
              </a:solidFill>
              <a:latin typeface="+mj-ea"/>
              <a:cs typeface="Times New Roman"/>
            </a:endParaRPr>
          </a:p>
        </p:txBody>
      </p:sp>
      <p:cxnSp>
        <p:nvCxnSpPr>
          <p:cNvPr id="12" name="直線コネクタ 11"/>
          <p:cNvCxnSpPr/>
          <p:nvPr/>
        </p:nvCxnSpPr>
        <p:spPr>
          <a:xfrm>
            <a:off x="4644008" y="2852936"/>
            <a:ext cx="374441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1691680" y="5733256"/>
            <a:ext cx="3166251" cy="369332"/>
          </a:xfrm>
          <a:prstGeom prst="rect">
            <a:avLst/>
          </a:prstGeom>
        </p:spPr>
        <p:txBody>
          <a:bodyPr wrap="none">
            <a:spAutoFit/>
          </a:bodyPr>
          <a:lstStyle/>
          <a:p>
            <a:pPr algn="ctr">
              <a:spcAft>
                <a:spcPts val="0"/>
              </a:spcAft>
            </a:pPr>
            <a:r>
              <a:rPr lang="en-US" altLang="ja-JP" b="1" kern="100" dirty="0" smtClean="0">
                <a:latin typeface="+mj-ea"/>
                <a:cs typeface="Times New Roman"/>
              </a:rPr>
              <a:t>※</a:t>
            </a:r>
            <a:r>
              <a:rPr lang="ja-JP" altLang="en-US" b="1" kern="100" dirty="0" smtClean="0">
                <a:latin typeface="+mj-ea"/>
                <a:cs typeface="Times New Roman"/>
              </a:rPr>
              <a:t>１：スリングシートは除きます</a:t>
            </a:r>
            <a:endParaRPr lang="ja-JP" altLang="ja-JP" b="1" kern="100" dirty="0">
              <a:latin typeface="+mj-ea"/>
              <a:cs typeface="Times New Roman"/>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 6"/>
          <p:cNvSpPr>
            <a:spLocks noGrp="1"/>
          </p:cNvSpPr>
          <p:nvPr>
            <p:ph type="sldNum" sz="quarter" idx="12"/>
          </p:nvPr>
        </p:nvSpPr>
        <p:spPr/>
        <p:txBody>
          <a:bodyPr/>
          <a:lstStyle/>
          <a:p>
            <a:fld id="{D903086E-CEFA-4C67-BFD5-3DEF787DE8A9}" type="slidenum">
              <a:rPr kumimoji="1" lang="ja-JP" altLang="en-US" smtClean="0"/>
              <a:pPr/>
              <a:t>8</a:t>
            </a:fld>
            <a:endParaRPr kumimoji="1" lang="ja-JP" altLang="en-US" dirty="0"/>
          </a:p>
        </p:txBody>
      </p:sp>
      <p:sp>
        <p:nvSpPr>
          <p:cNvPr id="9" name="タイトル 1"/>
          <p:cNvSpPr txBox="1">
            <a:spLocks/>
          </p:cNvSpPr>
          <p:nvPr/>
        </p:nvSpPr>
        <p:spPr>
          <a:xfrm>
            <a:off x="835968" y="485056"/>
            <a:ext cx="7772400" cy="1647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サブタイトル 2"/>
          <p:cNvSpPr txBox="1">
            <a:spLocks/>
          </p:cNvSpPr>
          <p:nvPr/>
        </p:nvSpPr>
        <p:spPr>
          <a:xfrm>
            <a:off x="1187624" y="1196752"/>
            <a:ext cx="7560840" cy="4824536"/>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lang="ja-JP" altLang="en-US" sz="2800" dirty="0" smtClean="0"/>
          </a:p>
        </p:txBody>
      </p:sp>
      <p:graphicFrame>
        <p:nvGraphicFramePr>
          <p:cNvPr id="8" name="表 7"/>
          <p:cNvGraphicFramePr>
            <a:graphicFrameLocks noGrp="1"/>
          </p:cNvGraphicFramePr>
          <p:nvPr/>
        </p:nvGraphicFramePr>
        <p:xfrm>
          <a:off x="539553" y="2276870"/>
          <a:ext cx="8136903" cy="3181328"/>
        </p:xfrm>
        <a:graphic>
          <a:graphicData uri="http://schemas.openxmlformats.org/drawingml/2006/table">
            <a:tbl>
              <a:tblPr/>
              <a:tblGrid>
                <a:gridCol w="583495"/>
                <a:gridCol w="3059139"/>
                <a:gridCol w="591927"/>
                <a:gridCol w="3902342"/>
              </a:tblGrid>
              <a:tr h="745275">
                <a:tc gridSpan="4">
                  <a:txBody>
                    <a:bodyPr/>
                    <a:lstStyle/>
                    <a:p>
                      <a:pPr indent="419100" algn="just">
                        <a:spcAft>
                          <a:spcPts val="0"/>
                        </a:spcAft>
                      </a:pPr>
                      <a:r>
                        <a:rPr lang="ja-JP" sz="1600" kern="100" dirty="0">
                          <a:latin typeface="Century"/>
                          <a:ea typeface="ＭＳ ゴシック"/>
                          <a:cs typeface="Times New Roman"/>
                        </a:rPr>
                        <a:t>障害区分が下肢または体幹機能障害の１・２級障害者手帳取得者で介護保険の適用を受けない人など。</a:t>
                      </a:r>
                      <a:endParaRPr lang="ja-JP" sz="1600" kern="100" dirty="0">
                        <a:latin typeface="Century"/>
                        <a:ea typeface="ＭＳ 明朝"/>
                        <a:cs typeface="Times New Roman"/>
                      </a:endParaRPr>
                    </a:p>
                  </a:txBody>
                  <a:tcPr marL="62539" marR="625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06855">
                <a:tc>
                  <a:txBody>
                    <a:bodyPr/>
                    <a:lstStyle/>
                    <a:p>
                      <a:pPr algn="ctr">
                        <a:spcAft>
                          <a:spcPts val="0"/>
                        </a:spcAft>
                      </a:pPr>
                      <a:r>
                        <a:rPr lang="ja-JP" sz="1600" kern="100" dirty="0">
                          <a:latin typeface="Century"/>
                          <a:ea typeface="ＭＳ ゴシック"/>
                          <a:cs typeface="Times New Roman"/>
                        </a:rPr>
                        <a:t>等級</a:t>
                      </a:r>
                      <a:endParaRPr lang="ja-JP" sz="1600" kern="100" dirty="0">
                        <a:latin typeface="Century"/>
                        <a:ea typeface="ＭＳ 明朝"/>
                        <a:cs typeface="Times New Roman"/>
                      </a:endParaRPr>
                    </a:p>
                  </a:txBody>
                  <a:tcPr marL="62539" marR="62539"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600" b="1" kern="100" dirty="0" smtClean="0">
                          <a:latin typeface="Century"/>
                          <a:ea typeface="ＭＳ ゴシック"/>
                          <a:cs typeface="Times New Roman"/>
                        </a:rPr>
                        <a:t>　　　</a:t>
                      </a:r>
                      <a:r>
                        <a:rPr lang="ja-JP" sz="1600" b="1" kern="100" dirty="0" smtClean="0">
                          <a:latin typeface="Century"/>
                          <a:ea typeface="ＭＳ ゴシック"/>
                          <a:cs typeface="Times New Roman"/>
                        </a:rPr>
                        <a:t>肢体</a:t>
                      </a:r>
                      <a:r>
                        <a:rPr lang="ja-JP" sz="1600" b="1" kern="100" dirty="0">
                          <a:latin typeface="Century"/>
                          <a:ea typeface="ＭＳ ゴシック"/>
                          <a:cs typeface="Times New Roman"/>
                        </a:rPr>
                        <a:t>不自由（</a:t>
                      </a:r>
                      <a:r>
                        <a:rPr lang="ja-JP" sz="1600" b="1" kern="100" dirty="0">
                          <a:highlight>
                            <a:srgbClr val="FFFF00"/>
                          </a:highlight>
                          <a:latin typeface="Century"/>
                          <a:ea typeface="ＭＳ ゴシック"/>
                          <a:cs typeface="Times New Roman"/>
                        </a:rPr>
                        <a:t>下肢</a:t>
                      </a:r>
                      <a:r>
                        <a:rPr lang="ja-JP" sz="1600" b="1" kern="100" dirty="0">
                          <a:latin typeface="Century"/>
                          <a:ea typeface="ＭＳ ゴシック"/>
                          <a:cs typeface="Times New Roman"/>
                        </a:rPr>
                        <a:t>）</a:t>
                      </a:r>
                      <a:endParaRPr lang="ja-JP" sz="1600" b="1" kern="100" dirty="0">
                        <a:latin typeface="Century"/>
                        <a:ea typeface="ＭＳ 明朝"/>
                        <a:cs typeface="Times New Roman"/>
                      </a:endParaRPr>
                    </a:p>
                  </a:txBody>
                  <a:tcPr marL="62539" marR="62539" marT="0" marB="0">
                    <a:lnL w="12700" cap="flat" cmpd="sng"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600" kern="100" dirty="0">
                          <a:latin typeface="Century"/>
                          <a:ea typeface="ＭＳ ゴシック"/>
                          <a:cs typeface="Times New Roman"/>
                        </a:rPr>
                        <a:t>等級</a:t>
                      </a:r>
                      <a:endParaRPr lang="ja-JP" sz="1600" kern="100" dirty="0">
                        <a:latin typeface="Century"/>
                        <a:ea typeface="ＭＳ 明朝"/>
                        <a:cs typeface="Times New Roman"/>
                      </a:endParaRPr>
                    </a:p>
                  </a:txBody>
                  <a:tcPr marL="62539" marR="62539" marT="0" marB="0" anchor="ctr" anchorCtr="1">
                    <a:lnL w="317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600" b="1" kern="100" dirty="0" smtClean="0">
                          <a:latin typeface="Century"/>
                          <a:ea typeface="ＭＳ ゴシック"/>
                          <a:cs typeface="Times New Roman"/>
                        </a:rPr>
                        <a:t>　　　　</a:t>
                      </a:r>
                      <a:r>
                        <a:rPr lang="ja-JP" sz="1600" b="1" kern="100" dirty="0" smtClean="0">
                          <a:latin typeface="Century"/>
                          <a:ea typeface="ＭＳ ゴシック"/>
                          <a:cs typeface="Times New Roman"/>
                        </a:rPr>
                        <a:t>肢体</a:t>
                      </a:r>
                      <a:r>
                        <a:rPr lang="ja-JP" sz="1600" b="1" kern="100" dirty="0">
                          <a:latin typeface="Century"/>
                          <a:ea typeface="ＭＳ ゴシック"/>
                          <a:cs typeface="Times New Roman"/>
                        </a:rPr>
                        <a:t>不自由（</a:t>
                      </a:r>
                      <a:r>
                        <a:rPr lang="ja-JP" sz="1600" b="1" kern="100" dirty="0">
                          <a:highlight>
                            <a:srgbClr val="FFFF00"/>
                          </a:highlight>
                          <a:latin typeface="Century"/>
                          <a:ea typeface="ＭＳ ゴシック"/>
                          <a:cs typeface="Times New Roman"/>
                        </a:rPr>
                        <a:t>体幹</a:t>
                      </a:r>
                      <a:r>
                        <a:rPr lang="ja-JP" sz="1600" b="1" kern="100" dirty="0">
                          <a:latin typeface="Century"/>
                          <a:ea typeface="ＭＳ ゴシック"/>
                          <a:cs typeface="Times New Roman"/>
                        </a:rPr>
                        <a:t>）</a:t>
                      </a:r>
                      <a:endParaRPr lang="ja-JP" sz="1600" b="1" kern="100" dirty="0">
                        <a:latin typeface="Century"/>
                        <a:ea typeface="ＭＳ 明朝"/>
                        <a:cs typeface="Times New Roman"/>
                      </a:endParaRPr>
                    </a:p>
                  </a:txBody>
                  <a:tcPr marL="62539" marR="625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6761">
                <a:tc>
                  <a:txBody>
                    <a:bodyPr/>
                    <a:lstStyle/>
                    <a:p>
                      <a:pPr algn="ctr">
                        <a:spcAft>
                          <a:spcPts val="0"/>
                        </a:spcAft>
                      </a:pPr>
                      <a:r>
                        <a:rPr lang="ja-JP" sz="1600" kern="100" dirty="0">
                          <a:latin typeface="Century"/>
                          <a:ea typeface="ＭＳ 明朝"/>
                          <a:cs typeface="Times New Roman"/>
                        </a:rPr>
                        <a:t>１級</a:t>
                      </a:r>
                    </a:p>
                  </a:txBody>
                  <a:tcPr marL="62539" marR="62539"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ＭＳ ゴシック"/>
                          <a:ea typeface="ＭＳ 明朝"/>
                          <a:cs typeface="Times New Roman"/>
                        </a:rPr>
                        <a:t>1</a:t>
                      </a:r>
                      <a:r>
                        <a:rPr lang="ja-JP" sz="1600" kern="100">
                          <a:latin typeface="Century"/>
                          <a:ea typeface="ＭＳ ゴシック"/>
                          <a:cs typeface="Times New Roman"/>
                        </a:rPr>
                        <a:t>　両下肢の機能を全廃したもの</a:t>
                      </a:r>
                      <a:endParaRPr lang="ja-JP" sz="1600" kern="100">
                        <a:latin typeface="Century"/>
                        <a:ea typeface="ＭＳ 明朝"/>
                        <a:cs typeface="Times New Roman"/>
                      </a:endParaRPr>
                    </a:p>
                    <a:p>
                      <a:pPr algn="just">
                        <a:spcAft>
                          <a:spcPts val="0"/>
                        </a:spcAft>
                      </a:pPr>
                      <a:r>
                        <a:rPr lang="en-US" sz="1600" kern="100">
                          <a:latin typeface="ＭＳ ゴシック"/>
                          <a:ea typeface="ＭＳ 明朝"/>
                          <a:cs typeface="Times New Roman"/>
                        </a:rPr>
                        <a:t>2</a:t>
                      </a:r>
                      <a:r>
                        <a:rPr lang="ja-JP" sz="1600" kern="100">
                          <a:latin typeface="Century"/>
                          <a:ea typeface="ＭＳ ゴシック"/>
                          <a:cs typeface="Times New Roman"/>
                        </a:rPr>
                        <a:t>　両下肢の大腿の</a:t>
                      </a:r>
                      <a:r>
                        <a:rPr lang="en-US" sz="1600" kern="100">
                          <a:latin typeface="Century"/>
                          <a:ea typeface="ＭＳ ゴシック"/>
                          <a:cs typeface="Times New Roman"/>
                        </a:rPr>
                        <a:t>2</a:t>
                      </a:r>
                      <a:r>
                        <a:rPr lang="ja-JP" sz="1600" kern="100">
                          <a:latin typeface="Century"/>
                          <a:ea typeface="ＭＳ ゴシック"/>
                          <a:cs typeface="Times New Roman"/>
                        </a:rPr>
                        <a:t>分の</a:t>
                      </a:r>
                      <a:r>
                        <a:rPr lang="en-US" sz="1600" kern="100">
                          <a:latin typeface="Century"/>
                          <a:ea typeface="ＭＳ ゴシック"/>
                          <a:cs typeface="Times New Roman"/>
                        </a:rPr>
                        <a:t>1</a:t>
                      </a:r>
                      <a:r>
                        <a:rPr lang="ja-JP" sz="1600" kern="100">
                          <a:latin typeface="Century"/>
                          <a:ea typeface="ＭＳ ゴシック"/>
                          <a:cs typeface="Times New Roman"/>
                        </a:rPr>
                        <a:t>以上で欠くもの</a:t>
                      </a:r>
                      <a:endParaRPr lang="ja-JP" sz="1600" kern="100">
                        <a:latin typeface="Century"/>
                        <a:ea typeface="ＭＳ 明朝"/>
                        <a:cs typeface="Times New Roman"/>
                      </a:endParaRPr>
                    </a:p>
                  </a:txBody>
                  <a:tcPr marL="62539" marR="62539" marT="0" marB="0">
                    <a:lnL w="12700" cap="flat" cmpd="sng"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600" kern="100" dirty="0">
                          <a:latin typeface="Century"/>
                          <a:ea typeface="ＭＳ 明朝"/>
                          <a:cs typeface="Times New Roman"/>
                        </a:rPr>
                        <a:t>１級</a:t>
                      </a:r>
                    </a:p>
                  </a:txBody>
                  <a:tcPr marL="62539" marR="62539" marT="0" marB="0" anchor="ctr" anchorCtr="1">
                    <a:lnL w="317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600" kern="100" dirty="0">
                          <a:latin typeface="Century"/>
                          <a:ea typeface="ＭＳ ゴシック"/>
                          <a:cs typeface="Times New Roman"/>
                        </a:rPr>
                        <a:t>体幹の機能障害により坐っていることができないもの</a:t>
                      </a:r>
                      <a:endParaRPr lang="ja-JP" sz="1600" kern="100" dirty="0">
                        <a:latin typeface="Century"/>
                        <a:ea typeface="ＭＳ 明朝"/>
                        <a:cs typeface="Times New Roman"/>
                      </a:endParaRPr>
                    </a:p>
                  </a:txBody>
                  <a:tcPr marL="62539" marR="625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2437">
                <a:tc>
                  <a:txBody>
                    <a:bodyPr/>
                    <a:lstStyle/>
                    <a:p>
                      <a:pPr algn="ctr">
                        <a:spcAft>
                          <a:spcPts val="0"/>
                        </a:spcAft>
                      </a:pPr>
                      <a:r>
                        <a:rPr lang="ja-JP" sz="1600" kern="100" dirty="0">
                          <a:latin typeface="Century"/>
                          <a:ea typeface="ＭＳ 明朝"/>
                          <a:cs typeface="Times New Roman"/>
                        </a:rPr>
                        <a:t>２級</a:t>
                      </a:r>
                    </a:p>
                  </a:txBody>
                  <a:tcPr marL="62539" marR="62539"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latin typeface="ＭＳ ゴシック"/>
                          <a:ea typeface="ＭＳ 明朝"/>
                          <a:cs typeface="Times New Roman"/>
                        </a:rPr>
                        <a:t>1</a:t>
                      </a:r>
                      <a:r>
                        <a:rPr lang="ja-JP" sz="1600" kern="100" dirty="0">
                          <a:latin typeface="Century"/>
                          <a:ea typeface="ＭＳ ゴシック"/>
                          <a:cs typeface="Times New Roman"/>
                        </a:rPr>
                        <a:t>　両下肢の機能の著しい障害</a:t>
                      </a:r>
                      <a:endParaRPr lang="ja-JP" sz="1600" kern="100" dirty="0">
                        <a:latin typeface="Century"/>
                        <a:ea typeface="ＭＳ 明朝"/>
                        <a:cs typeface="Times New Roman"/>
                      </a:endParaRPr>
                    </a:p>
                    <a:p>
                      <a:pPr algn="just">
                        <a:spcAft>
                          <a:spcPts val="0"/>
                        </a:spcAft>
                      </a:pPr>
                      <a:r>
                        <a:rPr lang="en-US" sz="1600" kern="100" dirty="0">
                          <a:latin typeface="ＭＳ ゴシック"/>
                          <a:ea typeface="ＭＳ 明朝"/>
                          <a:cs typeface="Times New Roman"/>
                        </a:rPr>
                        <a:t>2</a:t>
                      </a:r>
                      <a:r>
                        <a:rPr lang="ja-JP" sz="1600" kern="100" dirty="0">
                          <a:latin typeface="Century"/>
                          <a:ea typeface="ＭＳ ゴシック"/>
                          <a:cs typeface="Times New Roman"/>
                        </a:rPr>
                        <a:t>　両下肢を下腿の</a:t>
                      </a:r>
                      <a:r>
                        <a:rPr lang="en-US" sz="1600" kern="100" dirty="0">
                          <a:latin typeface="Century"/>
                          <a:ea typeface="ＭＳ ゴシック"/>
                          <a:cs typeface="Times New Roman"/>
                        </a:rPr>
                        <a:t>2</a:t>
                      </a:r>
                      <a:r>
                        <a:rPr lang="ja-JP" sz="1600" kern="100" dirty="0">
                          <a:latin typeface="Century"/>
                          <a:ea typeface="ＭＳ ゴシック"/>
                          <a:cs typeface="Times New Roman"/>
                        </a:rPr>
                        <a:t>分の</a:t>
                      </a:r>
                      <a:r>
                        <a:rPr lang="en-US" sz="1600" kern="100" dirty="0">
                          <a:latin typeface="Century"/>
                          <a:ea typeface="ＭＳ ゴシック"/>
                          <a:cs typeface="Times New Roman"/>
                        </a:rPr>
                        <a:t>1</a:t>
                      </a:r>
                      <a:r>
                        <a:rPr lang="ja-JP" sz="1600" kern="100" dirty="0">
                          <a:latin typeface="Century"/>
                          <a:ea typeface="ＭＳ ゴシック"/>
                          <a:cs typeface="Times New Roman"/>
                        </a:rPr>
                        <a:t>以上で欠くもの</a:t>
                      </a:r>
                      <a:endParaRPr lang="ja-JP" sz="1600" kern="100" dirty="0">
                        <a:latin typeface="Century"/>
                        <a:ea typeface="ＭＳ 明朝"/>
                        <a:cs typeface="Times New Roman"/>
                      </a:endParaRPr>
                    </a:p>
                  </a:txBody>
                  <a:tcPr marL="62539" marR="62539" marT="0" marB="0">
                    <a:lnL w="12700" cap="flat" cmpd="sng"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600" kern="100" dirty="0">
                          <a:latin typeface="Century"/>
                          <a:ea typeface="ＭＳ 明朝"/>
                          <a:cs typeface="Times New Roman"/>
                        </a:rPr>
                        <a:t>２級</a:t>
                      </a:r>
                    </a:p>
                  </a:txBody>
                  <a:tcPr marL="62539" marR="62539" marT="0" marB="0" anchor="ctr" anchorCtr="1">
                    <a:lnL w="317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latin typeface="ＭＳ ゴシック"/>
                          <a:ea typeface="ＭＳ 明朝"/>
                          <a:cs typeface="Times New Roman"/>
                        </a:rPr>
                        <a:t>1</a:t>
                      </a:r>
                      <a:r>
                        <a:rPr lang="ja-JP" sz="1600" kern="100" dirty="0">
                          <a:latin typeface="Century"/>
                          <a:ea typeface="ＭＳ ゴシック"/>
                          <a:cs typeface="Times New Roman"/>
                        </a:rPr>
                        <a:t>　体幹の機能障害により坐位又は起立位を保つことが困難なもの</a:t>
                      </a:r>
                      <a:endParaRPr lang="ja-JP" sz="1600" kern="100" dirty="0">
                        <a:latin typeface="Century"/>
                        <a:ea typeface="ＭＳ 明朝"/>
                        <a:cs typeface="Times New Roman"/>
                      </a:endParaRPr>
                    </a:p>
                    <a:p>
                      <a:pPr algn="just">
                        <a:spcAft>
                          <a:spcPts val="0"/>
                        </a:spcAft>
                      </a:pPr>
                      <a:r>
                        <a:rPr lang="en-US" sz="1600" kern="100" dirty="0">
                          <a:latin typeface="ＭＳ ゴシック"/>
                          <a:ea typeface="ＭＳ 明朝"/>
                          <a:cs typeface="Times New Roman"/>
                        </a:rPr>
                        <a:t>2</a:t>
                      </a:r>
                      <a:r>
                        <a:rPr lang="ja-JP" sz="1600" kern="100" dirty="0">
                          <a:latin typeface="Century"/>
                          <a:ea typeface="ＭＳ ゴシック"/>
                          <a:cs typeface="Times New Roman"/>
                        </a:rPr>
                        <a:t>　体幹の機能障害により立ちあがることが困難なもの</a:t>
                      </a:r>
                      <a:endParaRPr lang="ja-JP" sz="1600" kern="100" dirty="0">
                        <a:latin typeface="Century"/>
                        <a:ea typeface="ＭＳ 明朝"/>
                        <a:cs typeface="Times New Roman"/>
                      </a:endParaRPr>
                    </a:p>
                  </a:txBody>
                  <a:tcPr marL="62539" marR="625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193" name="Rectangle 1"/>
          <p:cNvSpPr>
            <a:spLocks noChangeArrowheads="1"/>
          </p:cNvSpPr>
          <p:nvPr/>
        </p:nvSpPr>
        <p:spPr bwMode="auto">
          <a:xfrm>
            <a:off x="755576" y="5546743"/>
            <a:ext cx="7920880" cy="661059"/>
          </a:xfrm>
          <a:prstGeom prst="rect">
            <a:avLst/>
          </a:prstGeom>
          <a:solidFill>
            <a:srgbClr val="FFFFFF"/>
          </a:solidFill>
          <a:ln w="9525">
            <a:noFill/>
            <a:miter lim="800000"/>
            <a:headEnd/>
            <a:tailEnd/>
          </a:ln>
          <a:effectLst/>
        </p:spPr>
        <p:txBody>
          <a:bodyPr vert="horz" wrap="square" lIns="91440" tIns="45720" rIns="91440" bIns="60306" numCol="1" anchor="ctr" anchorCtr="0" compatLnSpc="1">
            <a:prstTxWarp prst="textNoShape">
              <a:avLst/>
            </a:prstTxWarp>
            <a:spAutoFit/>
          </a:bodyPr>
          <a:lstStyle/>
          <a:p>
            <a:pPr marL="0" marR="0" lvl="0" indent="419100" algn="l" defTabSz="914400" rtl="0" eaLnBrk="0" fontAlgn="base" latinLnBrk="0" hangingPunct="0">
              <a:lnSpc>
                <a:spcPct val="100000"/>
              </a:lnSpc>
              <a:spcBef>
                <a:spcPct val="0"/>
              </a:spcBef>
              <a:spcAft>
                <a:spcPct val="0"/>
              </a:spcAft>
              <a:buClrTx/>
              <a:buSzTx/>
              <a:buFontTx/>
              <a:buNone/>
              <a:tabLst/>
            </a:pPr>
            <a:r>
              <a:rPr kumimoji="1" lang="ja-JP" altLang="en-US"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個人負担は１割負担の￥１万５千円になります（諸経費等除く）</a:t>
            </a:r>
          </a:p>
          <a:p>
            <a:pPr marL="0" marR="0" lvl="0" indent="419100" algn="l" defTabSz="914400" rtl="0" eaLnBrk="0" fontAlgn="base" latinLnBrk="0" hangingPunct="0">
              <a:lnSpc>
                <a:spcPct val="100000"/>
              </a:lnSpc>
              <a:spcBef>
                <a:spcPct val="0"/>
              </a:spcBef>
              <a:spcAft>
                <a:spcPct val="0"/>
              </a:spcAft>
              <a:buClrTx/>
              <a:buSzTx/>
              <a:buFontTx/>
              <a:buNone/>
              <a:tabLst/>
            </a:pPr>
            <a:r>
              <a:rPr lang="ja-JP" altLang="en-US" b="1" dirty="0" smtClean="0">
                <a:solidFill>
                  <a:srgbClr val="FF0000"/>
                </a:solidFill>
                <a:latin typeface="Century" pitchFamily="18" charset="0"/>
                <a:ea typeface="ＭＳ 明朝" pitchFamily="17" charset="-128"/>
                <a:cs typeface="Times New Roman" pitchFamily="18" charset="0"/>
              </a:rPr>
              <a:t>　　　詳しくは、</a:t>
            </a:r>
            <a:r>
              <a:rPr lang="ja-JP" altLang="en-US" b="1" dirty="0" err="1" smtClean="0">
                <a:solidFill>
                  <a:srgbClr val="FF0000"/>
                </a:solidFill>
                <a:latin typeface="Century" pitchFamily="18" charset="0"/>
                <a:ea typeface="ＭＳ 明朝" pitchFamily="17" charset="-128"/>
                <a:cs typeface="Times New Roman" pitchFamily="18" charset="0"/>
              </a:rPr>
              <a:t>障がい</a:t>
            </a:r>
            <a:r>
              <a:rPr lang="ja-JP" altLang="en-US" b="1" dirty="0" smtClean="0">
                <a:solidFill>
                  <a:srgbClr val="FF0000"/>
                </a:solidFill>
                <a:latin typeface="Century" pitchFamily="18" charset="0"/>
                <a:ea typeface="ＭＳ 明朝" pitchFamily="17" charset="-128"/>
                <a:cs typeface="Times New Roman" pitchFamily="18" charset="0"/>
              </a:rPr>
              <a:t>福祉課でお尋ねください</a:t>
            </a:r>
            <a:endParaRPr kumimoji="1" lang="ja-JP" altLang="en-US"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正方形/長方形 9"/>
          <p:cNvSpPr/>
          <p:nvPr/>
        </p:nvSpPr>
        <p:spPr>
          <a:xfrm>
            <a:off x="683568" y="1268760"/>
            <a:ext cx="7776864" cy="830997"/>
          </a:xfrm>
          <a:prstGeom prst="rect">
            <a:avLst/>
          </a:prstGeom>
        </p:spPr>
        <p:txBody>
          <a:bodyPr wrap="square">
            <a:spAutoFit/>
          </a:bodyPr>
          <a:lstStyle/>
          <a:p>
            <a:pPr lvl="0" indent="419100" eaLnBrk="0" fontAlgn="base" hangingPunct="0">
              <a:spcBef>
                <a:spcPct val="0"/>
              </a:spcBef>
              <a:spcAft>
                <a:spcPct val="0"/>
              </a:spcAft>
            </a:pPr>
            <a:r>
              <a:rPr lang="ja-JP" altLang="en-US" sz="1600" b="1" dirty="0" smtClean="0">
                <a:solidFill>
                  <a:prstClr val="black"/>
                </a:solidFill>
                <a:latin typeface="Century" pitchFamily="18" charset="0"/>
                <a:ea typeface="ＭＳ 明朝" pitchFamily="17" charset="-128"/>
                <a:cs typeface="Times New Roman" pitchFamily="18" charset="0"/>
              </a:rPr>
              <a:t>重度障害児（者）日常生活</a:t>
            </a:r>
            <a:r>
              <a:rPr lang="ja-JP" altLang="en-US" sz="1600" b="1" dirty="0" smtClean="0">
                <a:solidFill>
                  <a:prstClr val="black"/>
                </a:solidFill>
                <a:latin typeface="Century" pitchFamily="18" charset="0"/>
                <a:ea typeface="ＭＳ 明朝" pitchFamily="17" charset="-128"/>
                <a:cs typeface="Times New Roman" pitchFamily="18" charset="0"/>
              </a:rPr>
              <a:t>給付で広島県</a:t>
            </a:r>
            <a:r>
              <a:rPr lang="ja-JP" altLang="en-US" sz="1600" b="1" dirty="0" smtClean="0">
                <a:solidFill>
                  <a:prstClr val="black"/>
                </a:solidFill>
                <a:latin typeface="Century" pitchFamily="18" charset="0"/>
                <a:ea typeface="ＭＳ 明朝" pitchFamily="17" charset="-128"/>
                <a:cs typeface="Times New Roman" pitchFamily="18" charset="0"/>
              </a:rPr>
              <a:t>が￥</a:t>
            </a:r>
            <a:r>
              <a:rPr lang="en-US" altLang="ja-JP" sz="1600" b="1" dirty="0" smtClean="0">
                <a:solidFill>
                  <a:prstClr val="black"/>
                </a:solidFill>
                <a:latin typeface="Century" pitchFamily="18" charset="0"/>
                <a:ea typeface="ＭＳ 明朝" pitchFamily="17" charset="-128"/>
                <a:cs typeface="Times New Roman" pitchFamily="18" charset="0"/>
              </a:rPr>
              <a:t>13</a:t>
            </a:r>
            <a:r>
              <a:rPr lang="ja-JP" altLang="en-US" sz="1600" b="1" dirty="0" smtClean="0">
                <a:solidFill>
                  <a:prstClr val="black"/>
                </a:solidFill>
                <a:latin typeface="Century" pitchFamily="18" charset="0"/>
                <a:ea typeface="ＭＳ 明朝" pitchFamily="17" charset="-128"/>
                <a:cs typeface="Times New Roman" pitchFamily="18" charset="0"/>
              </a:rPr>
              <a:t>万</a:t>
            </a:r>
            <a:r>
              <a:rPr lang="en-US" altLang="ja-JP" sz="1600" b="1" dirty="0" smtClean="0">
                <a:solidFill>
                  <a:prstClr val="black"/>
                </a:solidFill>
                <a:latin typeface="Century" pitchFamily="18" charset="0"/>
                <a:ea typeface="ＭＳ 明朝" pitchFamily="17" charset="-128"/>
                <a:cs typeface="Times New Roman" pitchFamily="18" charset="0"/>
              </a:rPr>
              <a:t>5</a:t>
            </a:r>
            <a:r>
              <a:rPr lang="ja-JP" altLang="en-US" sz="1600" b="1" dirty="0" smtClean="0">
                <a:solidFill>
                  <a:prstClr val="black"/>
                </a:solidFill>
                <a:latin typeface="Century" pitchFamily="18" charset="0"/>
                <a:ea typeface="ＭＳ 明朝" pitchFamily="17" charset="-128"/>
                <a:cs typeface="Times New Roman" pitchFamily="18" charset="0"/>
              </a:rPr>
              <a:t>千円</a:t>
            </a:r>
            <a:r>
              <a:rPr lang="en-US" altLang="ja-JP" sz="1600" b="1" dirty="0" smtClean="0">
                <a:solidFill>
                  <a:prstClr val="black"/>
                </a:solidFill>
                <a:latin typeface="Century" pitchFamily="18" charset="0"/>
                <a:ea typeface="ＭＳ 明朝" pitchFamily="17" charset="-128"/>
                <a:cs typeface="Times New Roman" pitchFamily="18" charset="0"/>
              </a:rPr>
              <a:t>※</a:t>
            </a:r>
            <a:r>
              <a:rPr lang="ja-JP" altLang="en-US" sz="1600" b="1" dirty="0" smtClean="0">
                <a:solidFill>
                  <a:prstClr val="black"/>
                </a:solidFill>
                <a:latin typeface="Century" pitchFamily="18" charset="0"/>
                <a:ea typeface="ＭＳ 明朝" pitchFamily="17" charset="-128"/>
                <a:cs typeface="Times New Roman" pitchFamily="18" charset="0"/>
              </a:rPr>
              <a:t>を</a:t>
            </a:r>
            <a:r>
              <a:rPr lang="ja-JP" altLang="en-US" sz="1600" b="1" dirty="0" smtClean="0">
                <a:solidFill>
                  <a:prstClr val="black"/>
                </a:solidFill>
                <a:latin typeface="Century" pitchFamily="18" charset="0"/>
                <a:ea typeface="ＭＳ 明朝" pitchFamily="17" charset="-128"/>
                <a:cs typeface="Times New Roman" pitchFamily="18" charset="0"/>
              </a:rPr>
              <a:t>補助した</a:t>
            </a:r>
            <a:r>
              <a:rPr lang="ja-JP" altLang="en-US" sz="1600" b="1" dirty="0" smtClean="0">
                <a:solidFill>
                  <a:prstClr val="black"/>
                </a:solidFill>
                <a:latin typeface="Century" pitchFamily="18" charset="0"/>
                <a:ea typeface="ＭＳ 明朝" pitchFamily="17" charset="-128"/>
                <a:cs typeface="Times New Roman" pitchFamily="18" charset="0"/>
              </a:rPr>
              <a:t>場合</a:t>
            </a:r>
          </a:p>
          <a:p>
            <a:pPr lvl="0" indent="419100" eaLnBrk="0" fontAlgn="base" hangingPunct="0">
              <a:spcBef>
                <a:spcPct val="0"/>
              </a:spcBef>
              <a:spcAft>
                <a:spcPct val="0"/>
              </a:spcAft>
            </a:pPr>
            <a:endParaRPr lang="ja-JP" altLang="en-US" sz="1600" b="1" dirty="0" smtClean="0">
              <a:solidFill>
                <a:prstClr val="black"/>
              </a:solidFill>
              <a:latin typeface="Century" pitchFamily="18" charset="0"/>
              <a:ea typeface="ＭＳ 明朝" pitchFamily="17" charset="-128"/>
              <a:cs typeface="Times New Roman" pitchFamily="18" charset="0"/>
            </a:endParaRPr>
          </a:p>
          <a:p>
            <a:pPr lvl="0" indent="419100" eaLnBrk="0" fontAlgn="base" hangingPunct="0">
              <a:spcBef>
                <a:spcPct val="0"/>
              </a:spcBef>
              <a:spcAft>
                <a:spcPct val="0"/>
              </a:spcAft>
            </a:pPr>
            <a:endParaRPr lang="ja-JP" altLang="en-US" sz="1600" dirty="0" smtClean="0">
              <a:solidFill>
                <a:prstClr val="black"/>
              </a:solidFill>
              <a:latin typeface="Arial" pitchFamily="34" charset="0"/>
              <a:ea typeface="ＭＳ Ｐゴシック" pitchFamily="50" charset="-128"/>
            </a:endParaRPr>
          </a:p>
        </p:txBody>
      </p:sp>
      <p:sp>
        <p:nvSpPr>
          <p:cNvPr id="12" name="タイトル 1"/>
          <p:cNvSpPr txBox="1">
            <a:spLocks/>
          </p:cNvSpPr>
          <p:nvPr/>
        </p:nvSpPr>
        <p:spPr>
          <a:xfrm>
            <a:off x="971600" y="332656"/>
            <a:ext cx="7128792" cy="86409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購入例２（個人向け）</a:t>
            </a:r>
            <a:endParaRPr kumimoji="1" lang="ja-JP" alt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13" name="Rectangle 1"/>
          <p:cNvSpPr>
            <a:spLocks noChangeArrowheads="1"/>
          </p:cNvSpPr>
          <p:nvPr/>
        </p:nvSpPr>
        <p:spPr bwMode="auto">
          <a:xfrm>
            <a:off x="755576" y="5589240"/>
            <a:ext cx="7920880" cy="661059"/>
          </a:xfrm>
          <a:prstGeom prst="rect">
            <a:avLst/>
          </a:prstGeom>
          <a:solidFill>
            <a:srgbClr val="FFFFFF"/>
          </a:solidFill>
          <a:ln w="9525">
            <a:noFill/>
            <a:miter lim="800000"/>
            <a:headEnd/>
            <a:tailEnd/>
          </a:ln>
          <a:effectLst/>
        </p:spPr>
        <p:txBody>
          <a:bodyPr vert="horz" wrap="square" lIns="91440" tIns="45720" rIns="91440" bIns="60306" numCol="1" anchor="ctr" anchorCtr="0" compatLnSpc="1">
            <a:prstTxWarp prst="textNoShape">
              <a:avLst/>
            </a:prstTxWarp>
            <a:spAutoFit/>
          </a:bodyPr>
          <a:lstStyle/>
          <a:p>
            <a:pPr marL="0" marR="0" lvl="0" indent="419100" algn="l" defTabSz="914400" rtl="0" eaLnBrk="0" fontAlgn="base" latinLnBrk="0" hangingPunct="0">
              <a:lnSpc>
                <a:spcPct val="100000"/>
              </a:lnSpc>
              <a:spcBef>
                <a:spcPct val="0"/>
              </a:spcBef>
              <a:spcAft>
                <a:spcPct val="0"/>
              </a:spcAft>
              <a:buClrTx/>
              <a:buSzTx/>
              <a:buFontTx/>
              <a:buNone/>
              <a:tabLst/>
            </a:pPr>
            <a:r>
              <a:rPr kumimoji="1" lang="ja-JP" altLang="en-US"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個人負担は１割負担の￥１万５千円になります（諸経費等除く）</a:t>
            </a:r>
          </a:p>
          <a:p>
            <a:pPr marL="0" marR="0" lvl="0" indent="419100" algn="l" defTabSz="914400" rtl="0" eaLnBrk="0" fontAlgn="base" latinLnBrk="0" hangingPunct="0">
              <a:lnSpc>
                <a:spcPct val="100000"/>
              </a:lnSpc>
              <a:spcBef>
                <a:spcPct val="0"/>
              </a:spcBef>
              <a:spcAft>
                <a:spcPct val="0"/>
              </a:spcAft>
              <a:buClrTx/>
              <a:buSzTx/>
              <a:buFontTx/>
              <a:buNone/>
              <a:tabLst/>
            </a:pPr>
            <a:r>
              <a:rPr lang="ja-JP" altLang="en-US" b="1" dirty="0" smtClean="0">
                <a:solidFill>
                  <a:srgbClr val="FF0000"/>
                </a:solidFill>
                <a:latin typeface="Century" pitchFamily="18" charset="0"/>
                <a:ea typeface="ＭＳ 明朝" pitchFamily="17" charset="-128"/>
                <a:cs typeface="Times New Roman" pitchFamily="18" charset="0"/>
              </a:rPr>
              <a:t>　　　</a:t>
            </a:r>
            <a:r>
              <a:rPr lang="ja-JP" altLang="en-US" b="1" dirty="0" smtClean="0">
                <a:solidFill>
                  <a:srgbClr val="FF0000"/>
                </a:solidFill>
                <a:latin typeface="Century" pitchFamily="18" charset="0"/>
                <a:ea typeface="ＭＳ 明朝" pitchFamily="17" charset="-128"/>
                <a:cs typeface="Times New Roman" pitchFamily="18" charset="0"/>
              </a:rPr>
              <a:t>　詳しく</a:t>
            </a:r>
            <a:r>
              <a:rPr lang="ja-JP" altLang="en-US" b="1" dirty="0" smtClean="0">
                <a:solidFill>
                  <a:srgbClr val="FF0000"/>
                </a:solidFill>
                <a:latin typeface="Century" pitchFamily="18" charset="0"/>
                <a:ea typeface="ＭＳ 明朝" pitchFamily="17" charset="-128"/>
                <a:cs typeface="Times New Roman" pitchFamily="18" charset="0"/>
              </a:rPr>
              <a:t>は、</a:t>
            </a:r>
            <a:r>
              <a:rPr lang="ja-JP" altLang="en-US" b="1" dirty="0" err="1" smtClean="0">
                <a:solidFill>
                  <a:srgbClr val="FF0000"/>
                </a:solidFill>
                <a:latin typeface="Century" pitchFamily="18" charset="0"/>
                <a:ea typeface="ＭＳ 明朝" pitchFamily="17" charset="-128"/>
                <a:cs typeface="Times New Roman" pitchFamily="18" charset="0"/>
              </a:rPr>
              <a:t>障がい</a:t>
            </a:r>
            <a:r>
              <a:rPr lang="ja-JP" altLang="en-US" b="1" dirty="0" smtClean="0">
                <a:solidFill>
                  <a:srgbClr val="FF0000"/>
                </a:solidFill>
                <a:latin typeface="Century" pitchFamily="18" charset="0"/>
                <a:ea typeface="ＭＳ 明朝" pitchFamily="17" charset="-128"/>
                <a:cs typeface="Times New Roman" pitchFamily="18" charset="0"/>
              </a:rPr>
              <a:t>福祉課でお尋ねください</a:t>
            </a:r>
            <a:endParaRPr kumimoji="1" lang="ja-JP" altLang="en-US"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正方形/長方形 14"/>
          <p:cNvSpPr/>
          <p:nvPr/>
        </p:nvSpPr>
        <p:spPr>
          <a:xfrm>
            <a:off x="3995936" y="1772816"/>
            <a:ext cx="4608512" cy="338554"/>
          </a:xfrm>
          <a:prstGeom prst="rect">
            <a:avLst/>
          </a:prstGeom>
        </p:spPr>
        <p:txBody>
          <a:bodyPr wrap="square">
            <a:spAutoFit/>
          </a:bodyPr>
          <a:lstStyle/>
          <a:p>
            <a:r>
              <a:rPr lang="en-US" altLang="ja-JP" sz="1600" b="1" dirty="0" smtClean="0">
                <a:solidFill>
                  <a:prstClr val="black"/>
                </a:solidFill>
                <a:latin typeface="Century" pitchFamily="18" charset="0"/>
                <a:ea typeface="ＭＳ 明朝" pitchFamily="17" charset="-128"/>
                <a:cs typeface="Times New Roman" pitchFamily="18" charset="0"/>
              </a:rPr>
              <a:t>※</a:t>
            </a:r>
            <a:r>
              <a:rPr lang="ja-JP" altLang="en-US" sz="1600" b="1" dirty="0" smtClean="0">
                <a:solidFill>
                  <a:prstClr val="black"/>
                </a:solidFill>
                <a:latin typeface="Century" pitchFamily="18" charset="0"/>
                <a:ea typeface="ＭＳ 明朝" pitchFamily="17" charset="-128"/>
                <a:cs typeface="Times New Roman" pitchFamily="18" charset="0"/>
              </a:rPr>
              <a:t>広島県の支給限度額が</a:t>
            </a:r>
            <a:r>
              <a:rPr lang="en-US" altLang="ja-JP" sz="1600" b="1" dirty="0" smtClean="0">
                <a:solidFill>
                  <a:prstClr val="black"/>
                </a:solidFill>
                <a:latin typeface="Century" pitchFamily="18" charset="0"/>
                <a:ea typeface="ＭＳ 明朝" pitchFamily="17" charset="-128"/>
                <a:cs typeface="Times New Roman" pitchFamily="18" charset="0"/>
              </a:rPr>
              <a:t>15</a:t>
            </a:r>
            <a:r>
              <a:rPr lang="ja-JP" altLang="en-US" sz="1600" b="1" dirty="0" smtClean="0">
                <a:solidFill>
                  <a:prstClr val="black"/>
                </a:solidFill>
                <a:latin typeface="Century" pitchFamily="18" charset="0"/>
                <a:ea typeface="ＭＳ 明朝" pitchFamily="17" charset="-128"/>
                <a:cs typeface="Times New Roman" pitchFamily="18" charset="0"/>
              </a:rPr>
              <a:t>万</a:t>
            </a:r>
            <a:r>
              <a:rPr lang="en-US" altLang="ja-JP" sz="1600" b="1" dirty="0" smtClean="0">
                <a:solidFill>
                  <a:prstClr val="black"/>
                </a:solidFill>
                <a:latin typeface="Century" pitchFamily="18" charset="0"/>
                <a:ea typeface="ＭＳ 明朝" pitchFamily="17" charset="-128"/>
                <a:cs typeface="Times New Roman" pitchFamily="18" charset="0"/>
              </a:rPr>
              <a:t>9</a:t>
            </a:r>
            <a:r>
              <a:rPr lang="ja-JP" altLang="en-US" sz="1600" b="1" dirty="0" smtClean="0">
                <a:solidFill>
                  <a:prstClr val="black"/>
                </a:solidFill>
                <a:latin typeface="Century" pitchFamily="18" charset="0"/>
                <a:ea typeface="ＭＳ 明朝" pitchFamily="17" charset="-128"/>
                <a:cs typeface="Times New Roman" pitchFamily="18" charset="0"/>
              </a:rPr>
              <a:t>千円の場合</a:t>
            </a:r>
            <a:endParaRPr lang="ja-JP" altLang="en-US" sz="16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6"/>
            <a:ext cx="7772400" cy="1470025"/>
          </a:xfrm>
        </p:spPr>
        <p:txBody>
          <a:bodyPr>
            <a:normAutofit/>
          </a:bodyPr>
          <a:lstStyle/>
          <a:p>
            <a:pPr lvl="0"/>
            <a:r>
              <a:rPr lang="ja-JP" altLang="en-US" sz="3200" dirty="0" smtClean="0"/>
              <a:t>購入例３（</a:t>
            </a:r>
            <a:r>
              <a:rPr lang="ja-JP" altLang="ja-JP" sz="3200" b="1" dirty="0" smtClean="0">
                <a:latin typeface="+mj-ea"/>
                <a:cs typeface="Times New Roman" pitchFamily="18" charset="0"/>
              </a:rPr>
              <a:t>雇用保険適用事業所</a:t>
            </a:r>
            <a:r>
              <a:rPr lang="ja-JP" altLang="en-US" sz="3200" dirty="0" smtClean="0"/>
              <a:t>）</a:t>
            </a:r>
            <a:endParaRPr kumimoji="1" lang="ja-JP" altLang="en-US" sz="3200" dirty="0"/>
          </a:p>
        </p:txBody>
      </p:sp>
      <p:sp>
        <p:nvSpPr>
          <p:cNvPr id="9" name="スライド番号プレースホルダ 8"/>
          <p:cNvSpPr>
            <a:spLocks noGrp="1"/>
          </p:cNvSpPr>
          <p:nvPr>
            <p:ph type="sldNum" sz="quarter" idx="12"/>
          </p:nvPr>
        </p:nvSpPr>
        <p:spPr/>
        <p:txBody>
          <a:bodyPr/>
          <a:lstStyle/>
          <a:p>
            <a:fld id="{D903086E-CEFA-4C67-BFD5-3DEF787DE8A9}" type="slidenum">
              <a:rPr kumimoji="1" lang="ja-JP" altLang="en-US" smtClean="0"/>
              <a:pPr/>
              <a:t>9</a:t>
            </a:fld>
            <a:endParaRPr kumimoji="1" lang="ja-JP" altLang="en-US" dirty="0"/>
          </a:p>
        </p:txBody>
      </p:sp>
      <p:graphicFrame>
        <p:nvGraphicFramePr>
          <p:cNvPr id="13" name="表 12"/>
          <p:cNvGraphicFramePr>
            <a:graphicFrameLocks noGrp="1"/>
          </p:cNvGraphicFramePr>
          <p:nvPr/>
        </p:nvGraphicFramePr>
        <p:xfrm>
          <a:off x="2483768" y="1844824"/>
          <a:ext cx="3960440" cy="432048"/>
        </p:xfrm>
        <a:graphic>
          <a:graphicData uri="http://schemas.openxmlformats.org/drawingml/2006/table">
            <a:tbl>
              <a:tblPr/>
              <a:tblGrid>
                <a:gridCol w="3960440"/>
              </a:tblGrid>
              <a:tr h="432048">
                <a:tc>
                  <a:txBody>
                    <a:bodyPr/>
                    <a:lstStyle/>
                    <a:p>
                      <a:pPr algn="just">
                        <a:spcAft>
                          <a:spcPts val="0"/>
                        </a:spcAft>
                      </a:pPr>
                      <a:r>
                        <a:rPr lang="ja-JP" altLang="en-US" sz="1600" kern="100" dirty="0" smtClean="0">
                          <a:latin typeface="Century"/>
                          <a:ea typeface="ＭＳ ゴシック"/>
                          <a:cs typeface="Times New Roman"/>
                        </a:rPr>
                        <a:t>　</a:t>
                      </a:r>
                      <a:r>
                        <a:rPr lang="ja-JP" sz="1600" kern="100" dirty="0" smtClean="0">
                          <a:latin typeface="Century"/>
                          <a:ea typeface="ＭＳ ゴシック"/>
                          <a:cs typeface="Times New Roman"/>
                        </a:rPr>
                        <a:t>介護</a:t>
                      </a:r>
                      <a:r>
                        <a:rPr lang="ja-JP" sz="1600" kern="100" dirty="0">
                          <a:latin typeface="Century"/>
                          <a:ea typeface="ＭＳ ゴシック"/>
                          <a:cs typeface="Times New Roman"/>
                        </a:rPr>
                        <a:t>福祉サービスを提供する中小</a:t>
                      </a:r>
                      <a:r>
                        <a:rPr lang="ja-JP" sz="1600" kern="100" dirty="0" smtClean="0">
                          <a:latin typeface="Century"/>
                          <a:ea typeface="ＭＳ ゴシック"/>
                          <a:cs typeface="Times New Roman"/>
                        </a:rPr>
                        <a:t>企業</a:t>
                      </a:r>
                      <a:endParaRPr lang="ja-JP" sz="1600" kern="100" dirty="0">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6" name="Rectangle 2"/>
          <p:cNvSpPr>
            <a:spLocks noChangeArrowheads="1"/>
          </p:cNvSpPr>
          <p:nvPr/>
        </p:nvSpPr>
        <p:spPr bwMode="auto">
          <a:xfrm>
            <a:off x="539552" y="2492896"/>
            <a:ext cx="792088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sz="20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中小企業労働環境向上助成金（広島労働局が半額を補助した場合）</a:t>
            </a:r>
            <a:endParaRPr kumimoji="1" lang="ja-JP" sz="2000" b="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7" name="下矢印 6"/>
          <p:cNvSpPr/>
          <p:nvPr/>
        </p:nvSpPr>
        <p:spPr>
          <a:xfrm>
            <a:off x="3779912" y="3429000"/>
            <a:ext cx="1296144" cy="1080120"/>
          </a:xfrm>
          <a:prstGeom prst="down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Rectangle 1"/>
          <p:cNvSpPr>
            <a:spLocks noChangeArrowheads="1"/>
          </p:cNvSpPr>
          <p:nvPr/>
        </p:nvSpPr>
        <p:spPr bwMode="auto">
          <a:xfrm>
            <a:off x="539552" y="4653136"/>
            <a:ext cx="8064896" cy="661059"/>
          </a:xfrm>
          <a:prstGeom prst="rect">
            <a:avLst/>
          </a:prstGeom>
          <a:solidFill>
            <a:srgbClr val="FFFFCC"/>
          </a:solidFill>
          <a:ln w="9525">
            <a:solidFill>
              <a:schemeClr val="accent1"/>
            </a:solidFill>
            <a:miter lim="800000"/>
            <a:headEnd/>
            <a:tailEnd/>
          </a:ln>
          <a:effectLst/>
        </p:spPr>
        <p:txBody>
          <a:bodyPr vert="horz" wrap="square" lIns="91440" tIns="45720" rIns="91440" bIns="60306" numCol="1" anchor="ctr" anchorCtr="0" compatLnSpc="1">
            <a:prstTxWarp prst="textNoShape">
              <a:avLst/>
            </a:prstTxWarp>
            <a:spAutoFit/>
          </a:bodyPr>
          <a:lstStyle/>
          <a:p>
            <a:pPr marL="0" marR="0" lvl="0" indent="419100" algn="l" defTabSz="914400" rtl="0" eaLnBrk="0" fontAlgn="base" latinLnBrk="0" hangingPunct="0">
              <a:lnSpc>
                <a:spcPct val="100000"/>
              </a:lnSpc>
              <a:spcBef>
                <a:spcPct val="0"/>
              </a:spcBef>
              <a:spcAft>
                <a:spcPct val="0"/>
              </a:spcAft>
              <a:buClrTx/>
              <a:buSzTx/>
              <a:buFontTx/>
              <a:buNone/>
              <a:tabLst/>
            </a:pPr>
            <a:r>
              <a:rPr kumimoji="1" lang="ja-JP" altLang="en-US"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事業所負担は５割負担の￥</a:t>
            </a:r>
            <a:r>
              <a:rPr kumimoji="1" lang="ja-JP" altLang="en-US"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７万５千円に</a:t>
            </a:r>
            <a:r>
              <a:rPr kumimoji="1" lang="ja-JP" altLang="en-US" b="1" i="0" u="none" strike="noStrike" cap="none" normalizeH="0" baseline="0" dirty="0" smtClean="0">
                <a:ln>
                  <a:noFill/>
                </a:ln>
                <a:solidFill>
                  <a:srgbClr val="FF0000"/>
                </a:solidFill>
                <a:effectLst/>
                <a:latin typeface="Century" pitchFamily="18" charset="0"/>
                <a:ea typeface="ＭＳ 明朝" pitchFamily="17" charset="-128"/>
                <a:cs typeface="Times New Roman" pitchFamily="18" charset="0"/>
              </a:rPr>
              <a:t>なります（諸経費等除く）</a:t>
            </a:r>
          </a:p>
          <a:p>
            <a:pPr marL="0" marR="0" lvl="0" indent="419100" algn="l" defTabSz="914400" rtl="0" eaLnBrk="0" fontAlgn="base" latinLnBrk="0" hangingPunct="0">
              <a:lnSpc>
                <a:spcPct val="100000"/>
              </a:lnSpc>
              <a:spcBef>
                <a:spcPct val="0"/>
              </a:spcBef>
              <a:spcAft>
                <a:spcPct val="0"/>
              </a:spcAft>
              <a:buClrTx/>
              <a:buSzTx/>
              <a:buFontTx/>
              <a:buNone/>
              <a:tabLst/>
            </a:pPr>
            <a:r>
              <a:rPr lang="ja-JP" altLang="en-US" b="1" dirty="0" smtClean="0">
                <a:solidFill>
                  <a:srgbClr val="FF0000"/>
                </a:solidFill>
                <a:latin typeface="Century" pitchFamily="18" charset="0"/>
                <a:ea typeface="ＭＳ 明朝" pitchFamily="17" charset="-128"/>
                <a:cs typeface="Times New Roman" pitchFamily="18" charset="0"/>
              </a:rPr>
              <a:t>　　　</a:t>
            </a:r>
            <a:r>
              <a:rPr lang="ja-JP" altLang="en-US" b="1" dirty="0" smtClean="0">
                <a:solidFill>
                  <a:srgbClr val="FF0000"/>
                </a:solidFill>
                <a:latin typeface="Century" pitchFamily="18" charset="0"/>
                <a:ea typeface="ＭＳ 明朝" pitchFamily="17" charset="-128"/>
                <a:cs typeface="Times New Roman" pitchFamily="18" charset="0"/>
              </a:rPr>
              <a:t>　　詳しく</a:t>
            </a:r>
            <a:r>
              <a:rPr lang="ja-JP" altLang="en-US" b="1" dirty="0" smtClean="0">
                <a:solidFill>
                  <a:srgbClr val="FF0000"/>
                </a:solidFill>
                <a:latin typeface="Century" pitchFamily="18" charset="0"/>
                <a:ea typeface="ＭＳ 明朝" pitchFamily="17" charset="-128"/>
                <a:cs typeface="Times New Roman" pitchFamily="18" charset="0"/>
              </a:rPr>
              <a:t>は、ハローワークでお尋ねください</a:t>
            </a:r>
            <a:endParaRPr kumimoji="1" lang="ja-JP" altLang="en-US"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8"/>
</p:tagLst>
</file>

<file path=ppt/tags/tag2.xml><?xml version="1.0" encoding="utf-8"?>
<p:tagLst xmlns:a="http://schemas.openxmlformats.org/drawingml/2006/main" xmlns:r="http://schemas.openxmlformats.org/officeDocument/2006/relationships" xmlns:p="http://schemas.openxmlformats.org/presentationml/2006/main">
  <p:tag name="TIMING" val="|12.8"/>
</p:tagLst>
</file>

<file path=ppt/tags/tag3.xml><?xml version="1.0" encoding="utf-8"?>
<p:tagLst xmlns:a="http://schemas.openxmlformats.org/drawingml/2006/main" xmlns:r="http://schemas.openxmlformats.org/officeDocument/2006/relationships" xmlns:p="http://schemas.openxmlformats.org/presentationml/2006/main">
  <p:tag name="TIMING" val="|14.3|2.8"/>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1227</TotalTime>
  <Words>616</Words>
  <Application>Microsoft Office PowerPoint</Application>
  <PresentationFormat>画面に合わせる (4:3)</PresentationFormat>
  <Paragraphs>93</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在宅向け・介護用小型リフト</vt:lpstr>
      <vt:lpstr>目的</vt:lpstr>
      <vt:lpstr>本製品の特徴</vt:lpstr>
      <vt:lpstr>本製品の特徴</vt:lpstr>
      <vt:lpstr>スライド 5</vt:lpstr>
      <vt:lpstr>期待される成果</vt:lpstr>
      <vt:lpstr>購入例１（個人向け）</vt:lpstr>
      <vt:lpstr>スライド 8</vt:lpstr>
      <vt:lpstr>購入例３（雇用保険適用事業所）</vt:lpstr>
      <vt:lpstr>スライド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移動を促進させる移動器</dc:title>
  <dc:creator>437us5238</dc:creator>
  <cp:lastModifiedBy>437us5238</cp:lastModifiedBy>
  <cp:revision>133</cp:revision>
  <dcterms:created xsi:type="dcterms:W3CDTF">2012-05-21T09:52:17Z</dcterms:created>
  <dcterms:modified xsi:type="dcterms:W3CDTF">2014-12-05T21:35:17Z</dcterms:modified>
</cp:coreProperties>
</file>